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92" r:id="rId2"/>
    <p:sldId id="280" r:id="rId3"/>
    <p:sldId id="300" r:id="rId4"/>
    <p:sldId id="293" r:id="rId5"/>
    <p:sldId id="297" r:id="rId6"/>
    <p:sldId id="294" r:id="rId7"/>
    <p:sldId id="295" r:id="rId8"/>
    <p:sldId id="266" r:id="rId9"/>
    <p:sldId id="271" r:id="rId10"/>
    <p:sldId id="277" r:id="rId11"/>
    <p:sldId id="274" r:id="rId12"/>
    <p:sldId id="275" r:id="rId13"/>
    <p:sldId id="276" r:id="rId14"/>
    <p:sldId id="296" r:id="rId15"/>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jc4oGDU5wN6loqwuq1O0xFq/Zr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6106"/>
    <a:srgbClr val="FC7A08"/>
    <a:srgbClr val="E67009"/>
    <a:srgbClr val="D9F7BE"/>
    <a:srgbClr val="2E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531" autoAdjust="0"/>
  </p:normalViewPr>
  <p:slideViewPr>
    <p:cSldViewPr snapToGrid="0">
      <p:cViewPr varScale="1">
        <p:scale>
          <a:sx n="40" d="100"/>
          <a:sy n="40" d="100"/>
        </p:scale>
        <p:origin x="64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45" tIns="48309" rIns="96645" bIns="48309"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45" tIns="48309" rIns="96645" bIns="48309"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45" tIns="48309" rIns="96645" bIns="48309"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US" sz="1300" smtClean="0">
                <a:solidFill>
                  <a:schemeClr val="dk1"/>
                </a:solidFill>
              </a:rPr>
              <a:pPr algn="r">
                <a:buSzPts val="1200"/>
              </a:pPr>
              <a:t>‹#›</a:t>
            </a:fld>
            <a:endParaRPr lang="en-US" sz="13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What do…</a:t>
            </a:r>
          </a:p>
          <a:p>
            <a:pPr>
              <a:buFont typeface="Arial" panose="020B0604020202020204" pitchFamily="34" charset="0"/>
              <a:buChar char="•"/>
            </a:pPr>
            <a:r>
              <a:rPr lang="en-US" i="1" dirty="0"/>
              <a:t>Monterrey Bay Aquarium</a:t>
            </a:r>
          </a:p>
          <a:p>
            <a:pPr>
              <a:buFont typeface="Arial" panose="020B0604020202020204" pitchFamily="34" charset="0"/>
              <a:buChar char="•"/>
            </a:pPr>
            <a:r>
              <a:rPr lang="en-US" i="1" dirty="0"/>
              <a:t>African Photo Safaris</a:t>
            </a:r>
          </a:p>
          <a:p>
            <a:pPr marL="483306" indent="-241653" defTabSz="966612">
              <a:buFont typeface="Arial" panose="020B0604020202020204" pitchFamily="34" charset="0"/>
              <a:buChar char="•"/>
              <a:defRPr/>
            </a:pPr>
            <a:r>
              <a:rPr lang="en-US" i="1" dirty="0"/>
              <a:t>Burning Man</a:t>
            </a:r>
          </a:p>
          <a:p>
            <a:r>
              <a:rPr lang="en-US" i="1" dirty="0"/>
              <a:t>		…have in common?</a:t>
            </a:r>
          </a:p>
          <a:p>
            <a:endParaRPr lang="en-US" i="1" dirty="0"/>
          </a:p>
          <a:p>
            <a:r>
              <a:rPr lang="en-US" i="1" dirty="0"/>
              <a:t>They are all defined by (expensive) hosting protocols created to preserve them and provide unique, immersive, meaningful opportunities to influence the perspective of; yourself, our shared eco-system and wildlife habitat. This new understanding goes home with you and can affect the way you now see the world within and around you. </a:t>
            </a:r>
          </a:p>
          <a:p>
            <a:endParaRPr lang="en-US" i="1" dirty="0"/>
          </a:p>
          <a:p>
            <a:r>
              <a:rPr lang="en-US" i="1" dirty="0"/>
              <a:t>This is why…how we host the traveler will determine how well a destination thrives or survives. (and Earth is our collective destination)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a:solidFill>
                  <a:schemeClr val="dk1"/>
                </a:solidFill>
              </a:rPr>
              <a:pPr algn="r">
                <a:buSzPts val="1200"/>
              </a:pPr>
              <a:t>1</a:t>
            </a:fld>
            <a:endParaRPr lang="en-US">
              <a:solidFill>
                <a:schemeClr val="dk1"/>
              </a:solidFill>
            </a:endParaRPr>
          </a:p>
        </p:txBody>
      </p:sp>
    </p:spTree>
    <p:extLst>
      <p:ext uri="{BB962C8B-B14F-4D97-AF65-F5344CB8AC3E}">
        <p14:creationId xmlns:p14="http://schemas.microsoft.com/office/powerpoint/2010/main" val="130961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marL="0" indent="0" defTabSz="966612">
              <a:defRPr/>
            </a:pPr>
            <a:r>
              <a:rPr lang="en-US" dirty="0"/>
              <a:t>The future is ready. </a:t>
            </a:r>
          </a:p>
          <a:p>
            <a:pPr marL="0" indent="0" defTabSz="966612">
              <a:defRPr/>
            </a:pPr>
            <a:r>
              <a:rPr lang="en-US" dirty="0"/>
              <a:t>Time </a:t>
            </a:r>
            <a:r>
              <a:rPr lang="en-US"/>
              <a:t>to let </a:t>
            </a:r>
            <a:r>
              <a:rPr lang="en-US" dirty="0"/>
              <a:t>them co-create the future they will inherit</a:t>
            </a:r>
          </a:p>
          <a:p>
            <a:pPr marL="0" indent="0"/>
            <a:endParaRPr dirty="0"/>
          </a:p>
        </p:txBody>
      </p:sp>
      <p:sp>
        <p:nvSpPr>
          <p:cNvPr id="266" name="Google Shape;266;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0: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marL="0" indent="0"/>
            <a:r>
              <a:rPr lang="en-US" dirty="0"/>
              <a:t>We, Sustain Tahoe, have been advocating and facilitating the adoption of Geotourism (destination stewardship) since 2007 and the results can be seen throughout the region (via Visitor Authorities, agencies and other non-profits, many who have been advocating complimentary strategies). </a:t>
            </a:r>
            <a:endParaRPr dirty="0"/>
          </a:p>
        </p:txBody>
      </p:sp>
      <p:sp>
        <p:nvSpPr>
          <p:cNvPr id="239" name="Google Shape;239;p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4932805cc_0_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e4932805cc_0_11: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marL="0" indent="0"/>
            <a:r>
              <a:rPr lang="en-US" dirty="0"/>
              <a:t>Critical to connect the program with the 10,000 years of the Washoe and Paiute’s stewardship legacy. </a:t>
            </a:r>
          </a:p>
          <a:p>
            <a:pPr marL="0" indent="0"/>
            <a:r>
              <a:rPr lang="en-US" dirty="0"/>
              <a:t>The visitors and locals alike appreciated the immersive experience we provided and liked the format of guided adventures that brought them closer to the </a:t>
            </a:r>
            <a:r>
              <a:rPr lang="en-US" b="1" i="1" dirty="0"/>
              <a:t>8 Worlds of Tahoe.</a:t>
            </a:r>
            <a:endParaRPr b="1" i="1" dirty="0"/>
          </a:p>
        </p:txBody>
      </p:sp>
      <p:sp>
        <p:nvSpPr>
          <p:cNvPr id="247" name="Google Shape;247;ge4932805cc_0_11:notes"/>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US"/>
              <a:pPr algn="r">
                <a:buSzPts val="12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9: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marL="0" indent="0"/>
            <a:r>
              <a:rPr lang="en-US" dirty="0"/>
              <a:t>SustainTahoe.org spent 5 years (2010 to 2014) demonstrating what a sampler of what a sustainable tourism visitor menu might offer. Fun, meaningful and immersive activities would be identified and developed in the program. Our Tahoe Expos had SNC student enthusiastic involvement (Ref article in 2012 SNC Eagle)</a:t>
            </a:r>
            <a:endParaRPr dirty="0"/>
          </a:p>
        </p:txBody>
      </p:sp>
      <p:sp>
        <p:nvSpPr>
          <p:cNvPr id="256" name="Google Shape;256;p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choice Our choice</a:t>
            </a:r>
          </a:p>
          <a:p>
            <a:r>
              <a:rPr lang="en-US" dirty="0"/>
              <a:t>The future will inherit what we </a:t>
            </a:r>
            <a:r>
              <a:rPr lang="en-US"/>
              <a:t>decide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rPr>
              <a:pPr algn="r">
                <a:buSzPts val="1200"/>
              </a:pPr>
              <a:t>14</a:t>
            </a:fld>
            <a:endParaRPr lang="en-US" sz="1300">
              <a:solidFill>
                <a:schemeClr val="dk1"/>
              </a:solidFill>
            </a:endParaRPr>
          </a:p>
        </p:txBody>
      </p:sp>
    </p:spTree>
    <p:extLst>
      <p:ext uri="{BB962C8B-B14F-4D97-AF65-F5344CB8AC3E}">
        <p14:creationId xmlns:p14="http://schemas.microsoft.com/office/powerpoint/2010/main" val="187103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How can we expand our capacity to absorb the ever growing influx of travelers without further harming the Lake and the quality of life for residents, including wildlife?</a:t>
            </a:r>
          </a:p>
          <a:p>
            <a:pPr marL="0" indent="0"/>
            <a:r>
              <a:rPr lang="en-US" dirty="0"/>
              <a:t>(like Bears)</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rPr>
              <a:pPr algn="r">
                <a:buSzPts val="1200"/>
              </a:pPr>
              <a:t>2</a:t>
            </a:fld>
            <a:endParaRPr lang="en-US" sz="1300">
              <a:solidFill>
                <a:schemeClr val="dk1"/>
              </a:solidFill>
            </a:endParaRPr>
          </a:p>
        </p:txBody>
      </p:sp>
    </p:spTree>
    <p:extLst>
      <p:ext uri="{BB962C8B-B14F-4D97-AF65-F5344CB8AC3E}">
        <p14:creationId xmlns:p14="http://schemas.microsoft.com/office/powerpoint/2010/main" val="300245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66612">
              <a:defRPr/>
            </a:pPr>
            <a:r>
              <a:rPr lang="en-US" sz="1300" b="1" dirty="0">
                <a:latin typeface="Arial" panose="020B0604020202020204" pitchFamily="34" charset="0"/>
                <a:ea typeface="Times New Roman" panose="02020603050405020304" pitchFamily="18" charset="0"/>
                <a:cs typeface="Arial" panose="020B0604020202020204" pitchFamily="34" charset="0"/>
              </a:rPr>
              <a:t>PAST: </a:t>
            </a:r>
            <a:r>
              <a:rPr lang="en-US" sz="1300" i="1" dirty="0">
                <a:latin typeface="Arial" panose="020B0604020202020204" pitchFamily="34" charset="0"/>
                <a:ea typeface="Times New Roman" panose="02020603050405020304" pitchFamily="18" charset="0"/>
                <a:cs typeface="Arial" panose="020B0604020202020204" pitchFamily="34" charset="0"/>
              </a:rPr>
              <a:t>Once upon a time…DMO’s – </a:t>
            </a:r>
            <a:r>
              <a:rPr lang="en-US" sz="1300" b="1" i="1" dirty="0">
                <a:latin typeface="Arial" panose="020B0604020202020204" pitchFamily="34" charset="0"/>
                <a:ea typeface="Times New Roman" panose="02020603050405020304" pitchFamily="18" charset="0"/>
                <a:cs typeface="Arial" panose="020B0604020202020204" pitchFamily="34" charset="0"/>
              </a:rPr>
              <a:t>Destination Marketing Organizations, </a:t>
            </a:r>
            <a:r>
              <a:rPr lang="en-US" sz="1300" i="1" dirty="0">
                <a:latin typeface="Arial" panose="020B0604020202020204" pitchFamily="34" charset="0"/>
                <a:ea typeface="Times New Roman" panose="02020603050405020304" pitchFamily="18" charset="0"/>
                <a:cs typeface="Arial" panose="020B0604020202020204" pitchFamily="34" charset="0"/>
              </a:rPr>
              <a:t>resort concierges and visitor centers guided visitors. </a:t>
            </a:r>
            <a:r>
              <a:rPr lang="en-US" sz="1300" dirty="0">
                <a:latin typeface="Arial" panose="020B0604020202020204" pitchFamily="34" charset="0"/>
                <a:ea typeface="Times New Roman" panose="02020603050405020304" pitchFamily="18" charset="0"/>
                <a:cs typeface="Arial" panose="020B0604020202020204" pitchFamily="34" charset="0"/>
              </a:rPr>
              <a:t> They directed and managed a destination's brand, hosting and visitor adventure/activity/attraction menu. This set the tone/expectation of what a traveler could find, do and the best places to eat, sleep, shop and play.</a:t>
            </a:r>
          </a:p>
          <a:p>
            <a:pPr marL="0" indent="0" defTabSz="966612">
              <a:defRPr/>
            </a:pPr>
            <a:endParaRPr lang="en-US" sz="1300" dirty="0">
              <a:latin typeface="Arial" panose="020B0604020202020204" pitchFamily="34" charset="0"/>
              <a:ea typeface="Calibri" panose="020F0502020204030204" pitchFamily="34" charset="0"/>
              <a:cs typeface="Arial" panose="020B0604020202020204" pitchFamily="34" charset="0"/>
            </a:endParaRPr>
          </a:p>
          <a:p>
            <a:pPr marL="0" indent="0"/>
            <a:r>
              <a:rPr lang="en-US" sz="1300" b="1" dirty="0">
                <a:latin typeface="Arial" panose="020B0604020202020204" pitchFamily="34" charset="0"/>
                <a:ea typeface="Times New Roman" panose="02020603050405020304" pitchFamily="18" charset="0"/>
                <a:cs typeface="Arial" panose="020B0604020202020204" pitchFamily="34" charset="0"/>
              </a:rPr>
              <a:t>NOW:</a:t>
            </a:r>
            <a:r>
              <a:rPr lang="en-US" sz="1300" dirty="0">
                <a:latin typeface="Arial" panose="020B0604020202020204" pitchFamily="34" charset="0"/>
                <a:ea typeface="Times New Roman" panose="02020603050405020304" pitchFamily="18" charset="0"/>
                <a:cs typeface="Arial" panose="020B0604020202020204" pitchFamily="34" charset="0"/>
              </a:rPr>
              <a:t> YOU are the ‘DMO’ via (your iPhone/android computer) driven by social media and diversified lodging (</a:t>
            </a:r>
            <a:r>
              <a:rPr lang="en-US" sz="1300" dirty="0" err="1">
                <a:latin typeface="Arial" panose="020B0604020202020204" pitchFamily="34" charset="0"/>
                <a:ea typeface="Times New Roman" panose="02020603050405020304" pitchFamily="18" charset="0"/>
                <a:cs typeface="Arial" panose="020B0604020202020204" pitchFamily="34" charset="0"/>
              </a:rPr>
              <a:t>ie</a:t>
            </a:r>
            <a:r>
              <a:rPr lang="en-US" sz="1300" dirty="0">
                <a:latin typeface="Arial" panose="020B0604020202020204" pitchFamily="34" charset="0"/>
                <a:ea typeface="Times New Roman" panose="02020603050405020304" pitchFamily="18" charset="0"/>
                <a:cs typeface="Arial" panose="020B0604020202020204" pitchFamily="34" charset="0"/>
              </a:rPr>
              <a:t>; VTR’s vacation rentals). DMO's and resort concierges now respond to public requests based on what they saw online rather than being the major source to direct visitor choices and behaviors.</a:t>
            </a:r>
          </a:p>
          <a:p>
            <a:pPr marL="405057" indent="-405057">
              <a:buFont typeface="Symbol" panose="05050102010706020507" pitchFamily="18" charset="2"/>
              <a:buChar char=""/>
            </a:pPr>
            <a:endParaRPr lang="en-US" sz="1300" dirty="0">
              <a:latin typeface="Arial" panose="020B0604020202020204" pitchFamily="34" charset="0"/>
              <a:ea typeface="Calibri" panose="020F0502020204030204" pitchFamily="34" charset="0"/>
              <a:cs typeface="Arial" panose="020B0604020202020204" pitchFamily="34" charset="0"/>
            </a:endParaRPr>
          </a:p>
          <a:p>
            <a:pPr marL="0" indent="0"/>
            <a:r>
              <a:rPr lang="en-US" sz="1300" b="1" dirty="0">
                <a:latin typeface="Arial" panose="020B0604020202020204" pitchFamily="34" charset="0"/>
                <a:ea typeface="Times New Roman" panose="02020603050405020304" pitchFamily="18" charset="0"/>
                <a:cs typeface="Arial" panose="020B0604020202020204" pitchFamily="34" charset="0"/>
              </a:rPr>
              <a:t>FUTURE:</a:t>
            </a:r>
            <a:r>
              <a:rPr lang="en-US" sz="1300" dirty="0">
                <a:latin typeface="Arial" panose="020B0604020202020204" pitchFamily="34" charset="0"/>
                <a:ea typeface="Times New Roman" panose="02020603050405020304" pitchFamily="18" charset="0"/>
                <a:cs typeface="Arial" panose="020B0604020202020204" pitchFamily="34" charset="0"/>
              </a:rPr>
              <a:t> </a:t>
            </a:r>
            <a:r>
              <a:rPr lang="en-US" sz="1300" i="1" dirty="0">
                <a:latin typeface="Arial" panose="020B0604020202020204" pitchFamily="34" charset="0"/>
                <a:ea typeface="Times New Roman" panose="02020603050405020304" pitchFamily="18" charset="0"/>
                <a:cs typeface="Arial" panose="020B0604020202020204" pitchFamily="34" charset="0"/>
              </a:rPr>
              <a:t>Stewardship-inspired influencers (people dependent on a future with; clean water, healthy habitat and fresh air)…</a:t>
            </a:r>
            <a:r>
              <a:rPr lang="en-US" sz="1300" dirty="0">
                <a:latin typeface="Arial" panose="020B0604020202020204" pitchFamily="34" charset="0"/>
                <a:ea typeface="Times New Roman" panose="02020603050405020304" pitchFamily="18" charset="0"/>
                <a:cs typeface="Arial" panose="020B0604020202020204" pitchFamily="34" charset="0"/>
              </a:rPr>
              <a:t> will influence transit and adventure choices geared to sustaining a destinations precious assets</a:t>
            </a:r>
            <a:endParaRPr lang="en-US" sz="1300"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a:solidFill>
                  <a:schemeClr val="dk1"/>
                </a:solidFill>
              </a:rPr>
              <a:pPr algn="r">
                <a:buSzPts val="1200"/>
              </a:pPr>
              <a:t>3</a:t>
            </a:fld>
            <a:endParaRPr lang="en-US">
              <a:solidFill>
                <a:schemeClr val="dk1"/>
              </a:solidFill>
            </a:endParaRPr>
          </a:p>
        </p:txBody>
      </p:sp>
    </p:spTree>
    <p:extLst>
      <p:ext uri="{BB962C8B-B14F-4D97-AF65-F5344CB8AC3E}">
        <p14:creationId xmlns:p14="http://schemas.microsoft.com/office/powerpoint/2010/main" val="397880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solidFill>
                  <a:srgbClr val="201F1E"/>
                </a:solidFill>
                <a:latin typeface="+mn-lt"/>
                <a:ea typeface="Times New Roman" panose="02020603050405020304" pitchFamily="18" charset="0"/>
              </a:rPr>
              <a:t>Travelers have always played a part in sustaining destinations economically, but what if they became the solution that ensured the long-term prosperity of a destination? </a:t>
            </a:r>
          </a:p>
          <a:p>
            <a:pPr marL="0" indent="0"/>
            <a:r>
              <a:rPr lang="en-US" b="1" i="1" dirty="0">
                <a:latin typeface="+mn-lt"/>
                <a:ea typeface="Times New Roman" panose="02020603050405020304" pitchFamily="18" charset="0"/>
              </a:rPr>
              <a:t>Destination stewardship is a long game! </a:t>
            </a:r>
            <a:r>
              <a:rPr lang="en-US" dirty="0">
                <a:latin typeface="+mn-lt"/>
                <a:ea typeface="Times New Roman" panose="02020603050405020304" pitchFamily="18" charset="0"/>
              </a:rPr>
              <a:t>Like the millennium forest projects – we start now so future generations have a framework to continue.</a:t>
            </a:r>
          </a:p>
          <a:p>
            <a:pPr marL="510903" indent="-255451" defTabSz="1021806">
              <a:defRPr/>
            </a:pPr>
            <a:endParaRPr lang="en-US" dirty="0">
              <a:latin typeface="+mn-lt"/>
              <a:ea typeface="Times New Roman" panose="02020603050405020304" pitchFamily="18" charset="0"/>
            </a:endParaRPr>
          </a:p>
          <a:p>
            <a:pPr marL="510903" indent="-255451" defTabSz="1021806">
              <a:defRPr/>
            </a:pPr>
            <a:r>
              <a:rPr lang="en-US" dirty="0">
                <a:latin typeface="+mn-lt"/>
                <a:ea typeface="Times New Roman" panose="02020603050405020304" pitchFamily="18" charset="0"/>
              </a:rPr>
              <a:t>A Geotourism Implementation Framework considers:</a:t>
            </a:r>
          </a:p>
          <a:p>
            <a:pPr marL="738758" indent="-483306" defTabSz="1021806">
              <a:buAutoNum type="arabicParenR"/>
              <a:defRPr/>
            </a:pPr>
            <a:r>
              <a:rPr lang="en-US" dirty="0">
                <a:latin typeface="+mn-lt"/>
                <a:ea typeface="Times New Roman" panose="02020603050405020304" pitchFamily="18" charset="0"/>
              </a:rPr>
              <a:t>Carrying Capacity</a:t>
            </a:r>
          </a:p>
          <a:p>
            <a:pPr marL="738758" indent="-483306" defTabSz="1021806">
              <a:buAutoNum type="arabicParenR"/>
              <a:defRPr/>
            </a:pPr>
            <a:r>
              <a:rPr lang="en-US" dirty="0">
                <a:latin typeface="+mn-lt"/>
                <a:ea typeface="Times New Roman" panose="02020603050405020304" pitchFamily="18" charset="0"/>
              </a:rPr>
              <a:t>Indigenous Knowing</a:t>
            </a:r>
          </a:p>
          <a:p>
            <a:pPr marL="738758" indent="-483306" defTabSz="1021806">
              <a:buAutoNum type="arabicParenR"/>
              <a:defRPr/>
            </a:pPr>
            <a:r>
              <a:rPr lang="en-US" dirty="0">
                <a:latin typeface="+mn-lt"/>
                <a:ea typeface="Times New Roman" panose="02020603050405020304" pitchFamily="18" charset="0"/>
              </a:rPr>
              <a:t>Sustainability filters to determine appropriate activities</a:t>
            </a:r>
          </a:p>
          <a:p>
            <a:pPr marL="738758" indent="-483306" defTabSz="1021806">
              <a:buAutoNum type="arabicParenR"/>
              <a:defRPr/>
            </a:pPr>
            <a:r>
              <a:rPr lang="en-US" dirty="0" err="1">
                <a:latin typeface="+mn-lt"/>
                <a:ea typeface="Times New Roman" panose="02020603050405020304" pitchFamily="18" charset="0"/>
              </a:rPr>
              <a:t>TriNomic</a:t>
            </a:r>
            <a:r>
              <a:rPr lang="en-US" dirty="0">
                <a:latin typeface="+mn-lt"/>
                <a:ea typeface="Times New Roman" panose="02020603050405020304" pitchFamily="18" charset="0"/>
              </a:rPr>
              <a:t> hosting commitment and collaboration</a:t>
            </a:r>
          </a:p>
          <a:p>
            <a:pPr marL="738758" indent="-483306" defTabSz="1021806">
              <a:buAutoNum type="arabicParenR"/>
              <a:defRPr/>
            </a:pPr>
            <a:r>
              <a:rPr lang="en-US" dirty="0">
                <a:latin typeface="+mn-lt"/>
                <a:ea typeface="Times New Roman" panose="02020603050405020304" pitchFamily="18" charset="0"/>
              </a:rPr>
              <a:t>Field-based certification course that defines destination leadership positions supporting and shifting the DMO model</a:t>
            </a:r>
          </a:p>
          <a:p>
            <a:pPr marL="738758" indent="-483306" defTabSz="1021806">
              <a:buAutoNum type="arabicParenR"/>
              <a:defRPr/>
            </a:pPr>
            <a:endParaRPr lang="en-US" dirty="0">
              <a:latin typeface="+mn-lt"/>
              <a:ea typeface="Times New Roman" panose="02020603050405020304" pitchFamily="18" charset="0"/>
            </a:endParaRPr>
          </a:p>
          <a:p>
            <a:pPr marL="483306" indent="-241653" defTabSz="966612">
              <a:defRPr/>
            </a:pPr>
            <a:r>
              <a:rPr lang="en-US" dirty="0">
                <a:solidFill>
                  <a:srgbClr val="201F1E"/>
                </a:solidFill>
                <a:latin typeface="+mn-lt"/>
                <a:ea typeface="Times New Roman" panose="02020603050405020304" pitchFamily="18" charset="0"/>
              </a:rPr>
              <a:t>(2007 </a:t>
            </a:r>
            <a:r>
              <a:rPr lang="en-US" dirty="0" err="1">
                <a:solidFill>
                  <a:srgbClr val="201F1E"/>
                </a:solidFill>
                <a:latin typeface="+mn-lt"/>
                <a:ea typeface="Times New Roman" panose="02020603050405020304" pitchFamily="18" charset="0"/>
              </a:rPr>
              <a:t>Ms</a:t>
            </a:r>
            <a:r>
              <a:rPr lang="en-US" dirty="0">
                <a:solidFill>
                  <a:srgbClr val="201F1E"/>
                </a:solidFill>
                <a:latin typeface="+mn-lt"/>
                <a:ea typeface="Times New Roman" panose="02020603050405020304" pitchFamily="18" charset="0"/>
              </a:rPr>
              <a:t> Chandler was appointed by the NGCSD to be the Geotourism Liaison for the Tahoe region. Along with other concerned citizens, Sustainable Tahoe was founded (as a vehicle to facilitate the adoption of the 4 steps and 12 principles of Geotourism). In the process, more has been added to the formula. This 15 year ongoing facilitation has demonstrated its ability to guide visitor behavior and influence stakeholders.)</a:t>
            </a:r>
            <a:endParaRPr lang="en-US" dirty="0">
              <a:latin typeface="+mn-lt"/>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rPr>
              <a:pPr algn="r">
                <a:buSzPts val="1200"/>
              </a:pPr>
              <a:t>4</a:t>
            </a:fld>
            <a:endParaRPr lang="en-US" sz="1300">
              <a:solidFill>
                <a:schemeClr val="dk1"/>
              </a:solidFill>
            </a:endParaRPr>
          </a:p>
        </p:txBody>
      </p:sp>
    </p:spTree>
    <p:extLst>
      <p:ext uri="{BB962C8B-B14F-4D97-AF65-F5344CB8AC3E}">
        <p14:creationId xmlns:p14="http://schemas.microsoft.com/office/powerpoint/2010/main" val="156661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1- AWARENESS</a:t>
            </a:r>
          </a:p>
          <a:p>
            <a:r>
              <a:rPr lang="en-US" dirty="0"/>
              <a:t> What connects travelers desires to the destinations sustainability requirements? How can each be in the service to the long term viability and prosperity and enrichment of the other?</a:t>
            </a:r>
          </a:p>
          <a:p>
            <a:endParaRPr lang="en-US" dirty="0"/>
          </a:p>
          <a:p>
            <a:pPr marL="483306" indent="-241653" defTabSz="966612">
              <a:defRPr/>
            </a:pPr>
            <a:r>
              <a:rPr lang="en-US" dirty="0"/>
              <a:t>Tahoe DMO’s recently adopted a sustainability ‘pledge’ to promote visitor awareness…but…</a:t>
            </a:r>
            <a:r>
              <a:rPr lang="en-US" i="1" dirty="0"/>
              <a:t>Who is guiding their behavior once they arrive and ?</a:t>
            </a:r>
            <a:endParaRPr lang="en-US" dirty="0"/>
          </a:p>
          <a:p>
            <a:r>
              <a:rPr lang="en-US" dirty="0"/>
              <a:t>Does the current Visitor Activity Menu consider and protect; land, water, plant, wildlife, air, culture, heritage and local well being?</a:t>
            </a:r>
          </a:p>
          <a:p>
            <a:r>
              <a:rPr lang="en-US" dirty="0"/>
              <a:t>Is their a collaborative hosting commitment between </a:t>
            </a:r>
            <a:r>
              <a:rPr lang="en-US" b="1" dirty="0"/>
              <a:t>.org </a:t>
            </a:r>
            <a:r>
              <a:rPr lang="en-US" dirty="0"/>
              <a:t>(non-profit), </a:t>
            </a:r>
            <a:r>
              <a:rPr lang="en-US" b="1" dirty="0"/>
              <a:t>.com </a:t>
            </a:r>
            <a:r>
              <a:rPr lang="en-US" dirty="0"/>
              <a:t>(business) and </a:t>
            </a:r>
            <a:r>
              <a:rPr lang="en-US" b="1" dirty="0"/>
              <a:t>.gov </a:t>
            </a:r>
            <a:r>
              <a:rPr lang="en-US" dirty="0"/>
              <a:t>(public) stakeholders?</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rPr>
              <a:pPr algn="r">
                <a:buSzPts val="1200"/>
              </a:pPr>
              <a:t>5</a:t>
            </a:fld>
            <a:endParaRPr lang="en-US" sz="1300">
              <a:solidFill>
                <a:schemeClr val="dk1"/>
              </a:solidFill>
            </a:endParaRPr>
          </a:p>
        </p:txBody>
      </p:sp>
    </p:spTree>
    <p:extLst>
      <p:ext uri="{BB962C8B-B14F-4D97-AF65-F5344CB8AC3E}">
        <p14:creationId xmlns:p14="http://schemas.microsoft.com/office/powerpoint/2010/main" val="1776251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300" dirty="0">
                <a:latin typeface="+mn-lt"/>
                <a:ea typeface="Times New Roman" panose="02020603050405020304" pitchFamily="18" charset="0"/>
              </a:rPr>
              <a:t>2- EDUCATION</a:t>
            </a:r>
          </a:p>
          <a:p>
            <a:pPr marL="0" indent="0"/>
            <a:r>
              <a:rPr lang="en-US" sz="1300" dirty="0">
                <a:latin typeface="+mn-lt"/>
                <a:ea typeface="Times New Roman" panose="02020603050405020304" pitchFamily="18" charset="0"/>
              </a:rPr>
              <a:t>Visitor activity choices directs destination survival. </a:t>
            </a:r>
            <a:endParaRPr lang="en-US" sz="1300" dirty="0">
              <a:latin typeface="+mn-lt"/>
              <a:ea typeface="Calibri" panose="020F0502020204030204" pitchFamily="34" charset="0"/>
            </a:endParaRPr>
          </a:p>
          <a:p>
            <a:pPr marL="0"/>
            <a:endParaRPr lang="en-US" sz="1300" dirty="0">
              <a:latin typeface="+mn-lt"/>
              <a:ea typeface="Times New Roman" panose="02020603050405020304" pitchFamily="18" charset="0"/>
            </a:endParaRPr>
          </a:p>
          <a:p>
            <a:pPr marL="0"/>
            <a:r>
              <a:rPr lang="en-US" sz="1300" dirty="0">
                <a:latin typeface="+mn-lt"/>
                <a:ea typeface="Times New Roman" panose="02020603050405020304" pitchFamily="18" charset="0"/>
              </a:rPr>
              <a:t>People travel to explore and experience the unique assets of the destinations 8 Worlds: Land, water, air, plant, wildlife, local community, culture and heritage. All visitor activities involve one or more of these 8 Worlds. How they are hosted will guide visitor expectations, behavior, memories and how they promote the destination to others. </a:t>
            </a:r>
          </a:p>
          <a:p>
            <a:pPr marL="0"/>
            <a:endParaRPr lang="en-US" sz="1300" dirty="0">
              <a:latin typeface="+mn-lt"/>
              <a:ea typeface="Times New Roman" panose="02020603050405020304" pitchFamily="18" charset="0"/>
            </a:endParaRPr>
          </a:p>
          <a:p>
            <a:pPr marL="0" indent="0"/>
            <a:r>
              <a:rPr lang="en-US" sz="1300" dirty="0">
                <a:latin typeface="+mn-lt"/>
                <a:ea typeface="Times New Roman" panose="02020603050405020304" pitchFamily="18" charset="0"/>
              </a:rPr>
              <a:t>Solution: Train a dedicated ground team (future leaders) to identify fun, meaningful recreational programs that can </a:t>
            </a:r>
            <a:r>
              <a:rPr lang="en-US" dirty="0"/>
              <a:t>absorb the growing influx of travelers without further harming the Lake and the quality of life for residents, including wildlife.</a:t>
            </a:r>
          </a:p>
          <a:p>
            <a:pPr marL="0" indent="0"/>
            <a:r>
              <a:rPr lang="en-US" dirty="0"/>
              <a:t> like Bears</a:t>
            </a:r>
          </a:p>
          <a:p>
            <a:pPr marL="0"/>
            <a:r>
              <a:rPr lang="en-US" sz="1300" dirty="0">
                <a:latin typeface="+mn-lt"/>
                <a:ea typeface="Times New Roman" panose="02020603050405020304" pitchFamily="18" charset="0"/>
              </a:rPr>
              <a:t> </a:t>
            </a:r>
            <a:endParaRPr lang="en-US" sz="1300" dirty="0">
              <a:latin typeface="+mn-lt"/>
              <a:ea typeface="Calibri" panose="020F0502020204030204" pitchFamily="34" charset="0"/>
            </a:endParaRPr>
          </a:p>
          <a:p>
            <a:pPr marL="0" indent="0"/>
            <a:endParaRPr lang="en-US" sz="1300" dirty="0">
              <a:latin typeface="+mn-lt"/>
              <a:ea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rPr>
              <a:pPr algn="r">
                <a:buSzPts val="1200"/>
              </a:pPr>
              <a:t>6</a:t>
            </a:fld>
            <a:endParaRPr lang="en-US" sz="1300">
              <a:solidFill>
                <a:schemeClr val="dk1"/>
              </a:solidFill>
            </a:endParaRPr>
          </a:p>
        </p:txBody>
      </p:sp>
    </p:spTree>
    <p:extLst>
      <p:ext uri="{BB962C8B-B14F-4D97-AF65-F5344CB8AC3E}">
        <p14:creationId xmlns:p14="http://schemas.microsoft.com/office/powerpoint/2010/main" val="2722414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300" dirty="0">
                <a:solidFill>
                  <a:srgbClr val="201F1E"/>
                </a:solidFill>
                <a:latin typeface="inherit"/>
                <a:ea typeface="Times New Roman" panose="02020603050405020304" pitchFamily="18" charset="0"/>
              </a:rPr>
              <a:t>3) IMPLEMENTATION</a:t>
            </a:r>
          </a:p>
          <a:p>
            <a:pPr marL="0" indent="0"/>
            <a:endParaRPr lang="en-US" sz="1300" dirty="0">
              <a:solidFill>
                <a:srgbClr val="201F1E"/>
              </a:solidFill>
              <a:latin typeface="inherit"/>
              <a:ea typeface="Times New Roman" panose="02020603050405020304" pitchFamily="18" charset="0"/>
            </a:endParaRPr>
          </a:p>
          <a:p>
            <a:pPr marL="362480" indent="-362480" defTabSz="966612">
              <a:buFont typeface="+mj-lt"/>
              <a:buAutoNum type="arabicPeriod"/>
              <a:defRPr/>
            </a:pPr>
            <a:r>
              <a:rPr lang="en-US" sz="1300" dirty="0">
                <a:solidFill>
                  <a:srgbClr val="201F1E"/>
                </a:solidFill>
                <a:latin typeface="inherit"/>
                <a:ea typeface="Times New Roman" panose="02020603050405020304" pitchFamily="18" charset="0"/>
              </a:rPr>
              <a:t>"</a:t>
            </a:r>
            <a:r>
              <a:rPr lang="en-US" sz="1300" dirty="0" err="1">
                <a:solidFill>
                  <a:srgbClr val="201F1E"/>
                </a:solidFill>
                <a:latin typeface="inherit"/>
                <a:ea typeface="Times New Roman" panose="02020603050405020304" pitchFamily="18" charset="0"/>
              </a:rPr>
              <a:t>Trinomic</a:t>
            </a:r>
            <a:r>
              <a:rPr lang="en-US" sz="1300" dirty="0">
                <a:solidFill>
                  <a:srgbClr val="201F1E"/>
                </a:solidFill>
                <a:latin typeface="inherit"/>
                <a:ea typeface="Times New Roman" panose="02020603050405020304" pitchFamily="18" charset="0"/>
              </a:rPr>
              <a:t>“  (.org – </a:t>
            </a:r>
            <a:r>
              <a:rPr lang="en-US" sz="1300" dirty="0" err="1">
                <a:solidFill>
                  <a:srgbClr val="201F1E"/>
                </a:solidFill>
                <a:latin typeface="inherit"/>
                <a:ea typeface="Times New Roman" panose="02020603050405020304" pitchFamily="18" charset="0"/>
              </a:rPr>
              <a:t>NonProfits</a:t>
            </a:r>
            <a:r>
              <a:rPr lang="en-US" sz="1300" dirty="0">
                <a:solidFill>
                  <a:srgbClr val="201F1E"/>
                </a:solidFill>
                <a:latin typeface="inherit"/>
                <a:ea typeface="Times New Roman" panose="02020603050405020304" pitchFamily="18" charset="0"/>
              </a:rPr>
              <a:t>, .gov – Public agencies, .com – Business community) buy-in to support this pivot. </a:t>
            </a:r>
          </a:p>
          <a:p>
            <a:pPr marL="362480" indent="-362480" defTabSz="966612">
              <a:buFont typeface="+mj-lt"/>
              <a:buAutoNum type="arabicPeriod"/>
              <a:defRPr/>
            </a:pPr>
            <a:r>
              <a:rPr lang="en-US" sz="1300" dirty="0">
                <a:solidFill>
                  <a:srgbClr val="201F1E"/>
                </a:solidFill>
                <a:latin typeface="inherit"/>
                <a:ea typeface="Times New Roman" panose="02020603050405020304" pitchFamily="18" charset="0"/>
              </a:rPr>
              <a:t>Leave one out? See you in court. Which I guess makes some people a lot of money, but locals (including wildlife), environment, commerce and travelers pay the price</a:t>
            </a:r>
          </a:p>
          <a:p>
            <a:pPr marL="362480" indent="-362480">
              <a:buFont typeface="+mj-lt"/>
              <a:buAutoNum type="arabicPeriod"/>
            </a:pPr>
            <a:r>
              <a:rPr lang="en-US" sz="1300" dirty="0">
                <a:solidFill>
                  <a:srgbClr val="201F1E"/>
                </a:solidFill>
                <a:latin typeface="inherit"/>
                <a:ea typeface="Times New Roman" panose="02020603050405020304" pitchFamily="18" charset="0"/>
              </a:rPr>
              <a:t>Offer future generations an immersive field based study course stake in co-creating a visitor guidance system that will guide </a:t>
            </a:r>
            <a:r>
              <a:rPr lang="en-US" sz="1300" dirty="0"/>
              <a:t>travelers toward activities that will not harm the Lake or quality of life for residents - </a:t>
            </a:r>
            <a:r>
              <a:rPr lang="en-US" sz="1300" i="1" dirty="0"/>
              <a:t>including wildlife.</a:t>
            </a:r>
          </a:p>
          <a:p>
            <a:pPr marL="0" indent="0"/>
            <a:endParaRPr lang="en-US" sz="1300" dirty="0">
              <a:solidFill>
                <a:srgbClr val="201F1E"/>
              </a:solidFill>
              <a:latin typeface="inherit"/>
              <a:ea typeface="Times New Roman" panose="02020603050405020304" pitchFamily="18" charset="0"/>
            </a:endParaRPr>
          </a:p>
          <a:p>
            <a:pPr marL="510903" indent="-255451" defTabSz="1021806">
              <a:defRPr/>
            </a:pPr>
            <a:r>
              <a:rPr lang="en-US" dirty="0">
                <a:latin typeface="+mn-lt"/>
                <a:ea typeface="Times New Roman" panose="02020603050405020304" pitchFamily="18" charset="0"/>
              </a:rPr>
              <a:t>SustainTahoe.org demonstrated the value of hosting visitors to fun, meaningful immersive adventures: https://www.slideshare.net/jacquiechandler/2014-tahoe-geotourism-expo-2014-report</a:t>
            </a:r>
          </a:p>
          <a:p>
            <a:pPr marL="510903" indent="-255451" defTabSz="1021806">
              <a:defRPr/>
            </a:pPr>
            <a:endParaRPr lang="en-US" dirty="0">
              <a:latin typeface="+mn-lt"/>
              <a:ea typeface="Times New Roman" panose="02020603050405020304" pitchFamily="18" charset="0"/>
            </a:endParaRPr>
          </a:p>
          <a:p>
            <a:br>
              <a:rPr lang="en-US" dirty="0"/>
            </a:br>
            <a:endParaRPr lang="en-US" dirty="0"/>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rPr>
              <a:pPr algn="r">
                <a:buSzPts val="1200"/>
              </a:pPr>
              <a:t>7</a:t>
            </a:fld>
            <a:endParaRPr lang="en-US" sz="1300">
              <a:solidFill>
                <a:schemeClr val="dk1"/>
              </a:solidFill>
            </a:endParaRPr>
          </a:p>
        </p:txBody>
      </p:sp>
    </p:spTree>
    <p:extLst>
      <p:ext uri="{BB962C8B-B14F-4D97-AF65-F5344CB8AC3E}">
        <p14:creationId xmlns:p14="http://schemas.microsoft.com/office/powerpoint/2010/main" val="3338903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2: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US" dirty="0"/>
              <a:t>Tahoe has everything to do this:</a:t>
            </a:r>
            <a:br>
              <a:rPr lang="en-US" dirty="0"/>
            </a:br>
            <a:endParaRPr lang="en-US" dirty="0"/>
          </a:p>
          <a:p>
            <a:pPr marL="181240" indent="-181240">
              <a:buClr>
                <a:schemeClr val="dk1"/>
              </a:buClr>
              <a:buSzPts val="1100"/>
              <a:buFont typeface="Arial" panose="020B0604020202020204" pitchFamily="34" charset="0"/>
              <a:buChar char="•"/>
            </a:pPr>
            <a:r>
              <a:rPr lang="en-US" dirty="0"/>
              <a:t>UC Davis- field-based Tahoe science classes. </a:t>
            </a:r>
          </a:p>
          <a:p>
            <a:pPr marL="181240" indent="-181240">
              <a:buClr>
                <a:schemeClr val="dk1"/>
              </a:buClr>
              <a:buSzPts val="1100"/>
              <a:buFont typeface="Arial" panose="020B0604020202020204" pitchFamily="34" charset="0"/>
              <a:buChar char="•"/>
            </a:pPr>
            <a:r>
              <a:rPr lang="en-US" dirty="0"/>
              <a:t>Washoe indigenous leaders - 10,000 year relationship to the land…</a:t>
            </a:r>
          </a:p>
          <a:p>
            <a:pPr marL="181240" indent="-181240">
              <a:buClr>
                <a:schemeClr val="dk1"/>
              </a:buClr>
              <a:buSzPts val="1100"/>
              <a:buFont typeface="Arial" panose="020B0604020202020204" pitchFamily="34" charset="0"/>
              <a:buChar char="•"/>
            </a:pPr>
            <a:r>
              <a:rPr lang="en-US" dirty="0"/>
              <a:t>Geotourism framework to guide and define a </a:t>
            </a:r>
            <a:r>
              <a:rPr lang="en-US" b="1" i="1" dirty="0"/>
              <a:t>Sustainable Tourism and Stewardship Recreation Activity Menu</a:t>
            </a:r>
          </a:p>
        </p:txBody>
      </p:sp>
      <p:sp>
        <p:nvSpPr>
          <p:cNvPr id="174" name="Google Shape;174;p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marL="0" indent="0"/>
            <a:r>
              <a:rPr lang="en-US" dirty="0">
                <a:solidFill>
                  <a:schemeClr val="tx1"/>
                </a:solidFill>
              </a:rPr>
              <a:t>New career paths and redefined DMO roles ensure these strategies, visitor menu and hosting protocols are sustained. </a:t>
            </a:r>
          </a:p>
        </p:txBody>
      </p:sp>
      <p:sp>
        <p:nvSpPr>
          <p:cNvPr id="216" name="Google Shape;216;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75" name="Google Shape;75;p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81" name="Google Shape;81;p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23" name="Google Shape;23;p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28"/>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a:endParaRPr/>
          </a:p>
        </p:txBody>
      </p:sp>
      <p:sp>
        <p:nvSpPr>
          <p:cNvPr id="33" name="Google Shape;33;p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chemeClr val="lt1"/>
              </a:buClr>
              <a:buSzPts val="2000"/>
              <a:buNone/>
              <a:defRPr sz="2000">
                <a:solidFill>
                  <a:schemeClr val="lt1"/>
                </a:solidFill>
              </a:defRPr>
            </a:lvl1pPr>
            <a:lvl2pPr marL="914400" lvl="1" indent="-228600" algn="l">
              <a:lnSpc>
                <a:spcPct val="100000"/>
              </a:lnSpc>
              <a:spcBef>
                <a:spcPts val="360"/>
              </a:spcBef>
              <a:spcAft>
                <a:spcPts val="0"/>
              </a:spcAft>
              <a:buClr>
                <a:schemeClr val="lt1"/>
              </a:buClr>
              <a:buSzPts val="1800"/>
              <a:buNone/>
              <a:defRPr sz="1800">
                <a:solidFill>
                  <a:schemeClr val="lt1"/>
                </a:solidFill>
              </a:defRPr>
            </a:lvl2pPr>
            <a:lvl3pPr marL="1371600" lvl="2" indent="-228600" algn="l">
              <a:lnSpc>
                <a:spcPct val="100000"/>
              </a:lnSpc>
              <a:spcBef>
                <a:spcPts val="32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80"/>
              </a:spcBef>
              <a:spcAft>
                <a:spcPts val="0"/>
              </a:spcAft>
              <a:buClr>
                <a:schemeClr val="lt1"/>
              </a:buClr>
              <a:buSzPts val="1400"/>
              <a:buNone/>
              <a:defRPr sz="1400">
                <a:solidFill>
                  <a:schemeClr val="lt1"/>
                </a:solidFill>
              </a:defRPr>
            </a:lvl5pPr>
            <a:lvl6pPr marL="2743200" lvl="5" indent="-228600" algn="l">
              <a:lnSpc>
                <a:spcPct val="100000"/>
              </a:lnSpc>
              <a:spcBef>
                <a:spcPts val="280"/>
              </a:spcBef>
              <a:spcAft>
                <a:spcPts val="0"/>
              </a:spcAft>
              <a:buClr>
                <a:schemeClr val="lt1"/>
              </a:buClr>
              <a:buSzPts val="1400"/>
              <a:buNone/>
              <a:defRPr sz="1400">
                <a:solidFill>
                  <a:schemeClr val="lt1"/>
                </a:solidFill>
              </a:defRPr>
            </a:lvl6pPr>
            <a:lvl7pPr marL="3200400" lvl="6" indent="-228600" algn="l">
              <a:lnSpc>
                <a:spcPct val="100000"/>
              </a:lnSpc>
              <a:spcBef>
                <a:spcPts val="280"/>
              </a:spcBef>
              <a:spcAft>
                <a:spcPts val="0"/>
              </a:spcAft>
              <a:buClr>
                <a:schemeClr val="lt1"/>
              </a:buClr>
              <a:buSzPts val="1400"/>
              <a:buNone/>
              <a:defRPr sz="1400">
                <a:solidFill>
                  <a:schemeClr val="lt1"/>
                </a:solidFill>
              </a:defRPr>
            </a:lvl7pPr>
            <a:lvl8pPr marL="3657600" lvl="7" indent="-228600" algn="l">
              <a:lnSpc>
                <a:spcPct val="100000"/>
              </a:lnSpc>
              <a:spcBef>
                <a:spcPts val="280"/>
              </a:spcBef>
              <a:spcAft>
                <a:spcPts val="0"/>
              </a:spcAft>
              <a:buClr>
                <a:schemeClr val="lt1"/>
              </a:buClr>
              <a:buSzPts val="1400"/>
              <a:buNone/>
              <a:defRPr sz="1400">
                <a:solidFill>
                  <a:schemeClr val="lt1"/>
                </a:solidFill>
              </a:defRPr>
            </a:lvl8pPr>
            <a:lvl9pPr marL="4114800" lvl="8" indent="-228600" algn="l">
              <a:lnSpc>
                <a:spcPct val="100000"/>
              </a:lnSpc>
              <a:spcBef>
                <a:spcPts val="280"/>
              </a:spcBef>
              <a:spcAft>
                <a:spcPts val="0"/>
              </a:spcAft>
              <a:buClr>
                <a:schemeClr val="lt1"/>
              </a:buClr>
              <a:buSzPts val="1400"/>
              <a:buNone/>
              <a:defRPr sz="1400">
                <a:solidFill>
                  <a:schemeClr val="lt1"/>
                </a:solidFill>
              </a:defRPr>
            </a:lvl9pPr>
          </a:lstStyle>
          <a:p>
            <a:endParaRPr/>
          </a:p>
        </p:txBody>
      </p:sp>
      <p:sp>
        <p:nvSpPr>
          <p:cNvPr id="39" name="Google Shape;39;p2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lt1"/>
              </a:buClr>
              <a:buSzPts val="2800"/>
              <a:buChar char="•"/>
              <a:defRPr sz="2800"/>
            </a:lvl1pPr>
            <a:lvl2pPr marL="914400" lvl="1" indent="-381000" algn="l">
              <a:lnSpc>
                <a:spcPct val="100000"/>
              </a:lnSpc>
              <a:spcBef>
                <a:spcPts val="480"/>
              </a:spcBef>
              <a:spcAft>
                <a:spcPts val="0"/>
              </a:spcAft>
              <a:buClr>
                <a:schemeClr val="lt1"/>
              </a:buClr>
              <a:buSzPts val="2400"/>
              <a:buChar char="–"/>
              <a:defRPr sz="2400"/>
            </a:lvl2pPr>
            <a:lvl3pPr marL="1371600" lvl="2" indent="-355600" algn="l">
              <a:lnSpc>
                <a:spcPct val="100000"/>
              </a:lnSpc>
              <a:spcBef>
                <a:spcPts val="400"/>
              </a:spcBef>
              <a:spcAft>
                <a:spcPts val="0"/>
              </a:spcAft>
              <a:buClr>
                <a:schemeClr val="lt1"/>
              </a:buClr>
              <a:buSzPts val="2000"/>
              <a:buChar char="•"/>
              <a:defRPr sz="2000"/>
            </a:lvl3pPr>
            <a:lvl4pPr marL="1828800" lvl="3" indent="-342900" algn="l">
              <a:lnSpc>
                <a:spcPct val="100000"/>
              </a:lnSpc>
              <a:spcBef>
                <a:spcPts val="360"/>
              </a:spcBef>
              <a:spcAft>
                <a:spcPts val="0"/>
              </a:spcAft>
              <a:buClr>
                <a:schemeClr val="lt1"/>
              </a:buClr>
              <a:buSzPts val="1800"/>
              <a:buChar char="–"/>
              <a:defRPr sz="1800"/>
            </a:lvl4pPr>
            <a:lvl5pPr marL="2286000" lvl="4" indent="-342900" algn="l">
              <a:lnSpc>
                <a:spcPct val="100000"/>
              </a:lnSpc>
              <a:spcBef>
                <a:spcPts val="360"/>
              </a:spcBef>
              <a:spcAft>
                <a:spcPts val="0"/>
              </a:spcAft>
              <a:buClr>
                <a:schemeClr val="lt1"/>
              </a:buClr>
              <a:buSzPts val="1800"/>
              <a:buChar char="»"/>
              <a:defRPr sz="1800"/>
            </a:lvl5pPr>
            <a:lvl6pPr marL="2743200" lvl="5" indent="-342900" algn="l">
              <a:lnSpc>
                <a:spcPct val="100000"/>
              </a:lnSpc>
              <a:spcBef>
                <a:spcPts val="360"/>
              </a:spcBef>
              <a:spcAft>
                <a:spcPts val="0"/>
              </a:spcAft>
              <a:buClr>
                <a:schemeClr val="lt1"/>
              </a:buClr>
              <a:buSzPts val="1800"/>
              <a:buChar char="•"/>
              <a:defRPr sz="1800"/>
            </a:lvl6pPr>
            <a:lvl7pPr marL="3200400" lvl="6" indent="-342900" algn="l">
              <a:lnSpc>
                <a:spcPct val="100000"/>
              </a:lnSpc>
              <a:spcBef>
                <a:spcPts val="360"/>
              </a:spcBef>
              <a:spcAft>
                <a:spcPts val="0"/>
              </a:spcAft>
              <a:buClr>
                <a:schemeClr val="lt1"/>
              </a:buClr>
              <a:buSzPts val="1800"/>
              <a:buChar char="•"/>
              <a:defRPr sz="1800"/>
            </a:lvl7pPr>
            <a:lvl8pPr marL="3657600" lvl="7" indent="-342900" algn="l">
              <a:lnSpc>
                <a:spcPct val="100000"/>
              </a:lnSpc>
              <a:spcBef>
                <a:spcPts val="360"/>
              </a:spcBef>
              <a:spcAft>
                <a:spcPts val="0"/>
              </a:spcAft>
              <a:buClr>
                <a:schemeClr val="lt1"/>
              </a:buClr>
              <a:buSzPts val="1800"/>
              <a:buChar char="•"/>
              <a:defRPr sz="1800"/>
            </a:lvl8pPr>
            <a:lvl9pPr marL="4114800" lvl="8" indent="-342900" algn="l">
              <a:lnSpc>
                <a:spcPct val="100000"/>
              </a:lnSpc>
              <a:spcBef>
                <a:spcPts val="360"/>
              </a:spcBef>
              <a:spcAft>
                <a:spcPts val="0"/>
              </a:spcAft>
              <a:buClr>
                <a:schemeClr val="lt1"/>
              </a:buClr>
              <a:buSzPts val="1800"/>
              <a:buChar char="•"/>
              <a:defRPr sz="1800"/>
            </a:lvl9pPr>
          </a:lstStyle>
          <a:p>
            <a:endParaRPr/>
          </a:p>
        </p:txBody>
      </p:sp>
      <p:sp>
        <p:nvSpPr>
          <p:cNvPr id="45" name="Google Shape;45;p30"/>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lt1"/>
              </a:buClr>
              <a:buSzPts val="2800"/>
              <a:buChar char="•"/>
              <a:defRPr sz="2800"/>
            </a:lvl1pPr>
            <a:lvl2pPr marL="914400" lvl="1" indent="-381000" algn="l">
              <a:lnSpc>
                <a:spcPct val="100000"/>
              </a:lnSpc>
              <a:spcBef>
                <a:spcPts val="480"/>
              </a:spcBef>
              <a:spcAft>
                <a:spcPts val="0"/>
              </a:spcAft>
              <a:buClr>
                <a:schemeClr val="lt1"/>
              </a:buClr>
              <a:buSzPts val="2400"/>
              <a:buChar char="–"/>
              <a:defRPr sz="2400"/>
            </a:lvl2pPr>
            <a:lvl3pPr marL="1371600" lvl="2" indent="-355600" algn="l">
              <a:lnSpc>
                <a:spcPct val="100000"/>
              </a:lnSpc>
              <a:spcBef>
                <a:spcPts val="400"/>
              </a:spcBef>
              <a:spcAft>
                <a:spcPts val="0"/>
              </a:spcAft>
              <a:buClr>
                <a:schemeClr val="lt1"/>
              </a:buClr>
              <a:buSzPts val="2000"/>
              <a:buChar char="•"/>
              <a:defRPr sz="2000"/>
            </a:lvl3pPr>
            <a:lvl4pPr marL="1828800" lvl="3" indent="-342900" algn="l">
              <a:lnSpc>
                <a:spcPct val="100000"/>
              </a:lnSpc>
              <a:spcBef>
                <a:spcPts val="360"/>
              </a:spcBef>
              <a:spcAft>
                <a:spcPts val="0"/>
              </a:spcAft>
              <a:buClr>
                <a:schemeClr val="lt1"/>
              </a:buClr>
              <a:buSzPts val="1800"/>
              <a:buChar char="–"/>
              <a:defRPr sz="1800"/>
            </a:lvl4pPr>
            <a:lvl5pPr marL="2286000" lvl="4" indent="-342900" algn="l">
              <a:lnSpc>
                <a:spcPct val="100000"/>
              </a:lnSpc>
              <a:spcBef>
                <a:spcPts val="360"/>
              </a:spcBef>
              <a:spcAft>
                <a:spcPts val="0"/>
              </a:spcAft>
              <a:buClr>
                <a:schemeClr val="lt1"/>
              </a:buClr>
              <a:buSzPts val="1800"/>
              <a:buChar char="»"/>
              <a:defRPr sz="1800"/>
            </a:lvl5pPr>
            <a:lvl6pPr marL="2743200" lvl="5" indent="-342900" algn="l">
              <a:lnSpc>
                <a:spcPct val="100000"/>
              </a:lnSpc>
              <a:spcBef>
                <a:spcPts val="360"/>
              </a:spcBef>
              <a:spcAft>
                <a:spcPts val="0"/>
              </a:spcAft>
              <a:buClr>
                <a:schemeClr val="lt1"/>
              </a:buClr>
              <a:buSzPts val="1800"/>
              <a:buChar char="•"/>
              <a:defRPr sz="1800"/>
            </a:lvl6pPr>
            <a:lvl7pPr marL="3200400" lvl="6" indent="-342900" algn="l">
              <a:lnSpc>
                <a:spcPct val="100000"/>
              </a:lnSpc>
              <a:spcBef>
                <a:spcPts val="360"/>
              </a:spcBef>
              <a:spcAft>
                <a:spcPts val="0"/>
              </a:spcAft>
              <a:buClr>
                <a:schemeClr val="lt1"/>
              </a:buClr>
              <a:buSzPts val="1800"/>
              <a:buChar char="•"/>
              <a:defRPr sz="1800"/>
            </a:lvl7pPr>
            <a:lvl8pPr marL="3657600" lvl="7" indent="-342900" algn="l">
              <a:lnSpc>
                <a:spcPct val="100000"/>
              </a:lnSpc>
              <a:spcBef>
                <a:spcPts val="360"/>
              </a:spcBef>
              <a:spcAft>
                <a:spcPts val="0"/>
              </a:spcAft>
              <a:buClr>
                <a:schemeClr val="lt1"/>
              </a:buClr>
              <a:buSzPts val="1800"/>
              <a:buChar char="•"/>
              <a:defRPr sz="1800"/>
            </a:lvl8pPr>
            <a:lvl9pPr marL="4114800" lvl="8" indent="-342900" algn="l">
              <a:lnSpc>
                <a:spcPct val="100000"/>
              </a:lnSpc>
              <a:spcBef>
                <a:spcPts val="360"/>
              </a:spcBef>
              <a:spcAft>
                <a:spcPts val="0"/>
              </a:spcAft>
              <a:buClr>
                <a:schemeClr val="lt1"/>
              </a:buClr>
              <a:buSzPts val="1800"/>
              <a:buChar char="•"/>
              <a:defRPr sz="1800"/>
            </a:lvl9pPr>
          </a:lstStyle>
          <a:p>
            <a:endParaRPr/>
          </a:p>
        </p:txBody>
      </p:sp>
      <p:sp>
        <p:nvSpPr>
          <p:cNvPr id="46" name="Google Shape;46;p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lt1"/>
              </a:buClr>
              <a:buSzPts val="2400"/>
              <a:buNone/>
              <a:defRPr sz="2400" b="1"/>
            </a:lvl1pPr>
            <a:lvl2pPr marL="914400" lvl="1" indent="-228600" algn="l">
              <a:lnSpc>
                <a:spcPct val="100000"/>
              </a:lnSpc>
              <a:spcBef>
                <a:spcPts val="400"/>
              </a:spcBef>
              <a:spcAft>
                <a:spcPts val="0"/>
              </a:spcAft>
              <a:buClr>
                <a:schemeClr val="lt1"/>
              </a:buClr>
              <a:buSzPts val="2000"/>
              <a:buNone/>
              <a:defRPr sz="2000" b="1"/>
            </a:lvl2pPr>
            <a:lvl3pPr marL="1371600" lvl="2" indent="-228600" algn="l">
              <a:lnSpc>
                <a:spcPct val="100000"/>
              </a:lnSpc>
              <a:spcBef>
                <a:spcPts val="360"/>
              </a:spcBef>
              <a:spcAft>
                <a:spcPts val="0"/>
              </a:spcAft>
              <a:buClr>
                <a:schemeClr val="lt1"/>
              </a:buClr>
              <a:buSzPts val="1800"/>
              <a:buNone/>
              <a:defRPr sz="1800" b="1"/>
            </a:lvl3pPr>
            <a:lvl4pPr marL="1828800" lvl="3" indent="-228600" algn="l">
              <a:lnSpc>
                <a:spcPct val="100000"/>
              </a:lnSpc>
              <a:spcBef>
                <a:spcPts val="320"/>
              </a:spcBef>
              <a:spcAft>
                <a:spcPts val="0"/>
              </a:spcAft>
              <a:buClr>
                <a:schemeClr val="lt1"/>
              </a:buClr>
              <a:buSzPts val="1600"/>
              <a:buNone/>
              <a:defRPr sz="1600" b="1"/>
            </a:lvl4pPr>
            <a:lvl5pPr marL="2286000" lvl="4" indent="-228600" algn="l">
              <a:lnSpc>
                <a:spcPct val="100000"/>
              </a:lnSpc>
              <a:spcBef>
                <a:spcPts val="320"/>
              </a:spcBef>
              <a:spcAft>
                <a:spcPts val="0"/>
              </a:spcAft>
              <a:buClr>
                <a:schemeClr val="lt1"/>
              </a:buClr>
              <a:buSzPts val="1600"/>
              <a:buNone/>
              <a:defRPr sz="1600" b="1"/>
            </a:lvl5pPr>
            <a:lvl6pPr marL="2743200" lvl="5" indent="-228600" algn="l">
              <a:lnSpc>
                <a:spcPct val="100000"/>
              </a:lnSpc>
              <a:spcBef>
                <a:spcPts val="320"/>
              </a:spcBef>
              <a:spcAft>
                <a:spcPts val="0"/>
              </a:spcAft>
              <a:buClr>
                <a:schemeClr val="lt1"/>
              </a:buClr>
              <a:buSzPts val="1600"/>
              <a:buNone/>
              <a:defRPr sz="1600" b="1"/>
            </a:lvl6pPr>
            <a:lvl7pPr marL="3200400" lvl="6" indent="-228600" algn="l">
              <a:lnSpc>
                <a:spcPct val="100000"/>
              </a:lnSpc>
              <a:spcBef>
                <a:spcPts val="320"/>
              </a:spcBef>
              <a:spcAft>
                <a:spcPts val="0"/>
              </a:spcAft>
              <a:buClr>
                <a:schemeClr val="lt1"/>
              </a:buClr>
              <a:buSzPts val="1600"/>
              <a:buNone/>
              <a:defRPr sz="1600" b="1"/>
            </a:lvl7pPr>
            <a:lvl8pPr marL="3657600" lvl="7" indent="-228600" algn="l">
              <a:lnSpc>
                <a:spcPct val="100000"/>
              </a:lnSpc>
              <a:spcBef>
                <a:spcPts val="320"/>
              </a:spcBef>
              <a:spcAft>
                <a:spcPts val="0"/>
              </a:spcAft>
              <a:buClr>
                <a:schemeClr val="lt1"/>
              </a:buClr>
              <a:buSzPts val="1600"/>
              <a:buNone/>
              <a:defRPr sz="1600" b="1"/>
            </a:lvl8pPr>
            <a:lvl9pPr marL="4114800" lvl="8" indent="-228600" algn="l">
              <a:lnSpc>
                <a:spcPct val="100000"/>
              </a:lnSpc>
              <a:spcBef>
                <a:spcPts val="320"/>
              </a:spcBef>
              <a:spcAft>
                <a:spcPts val="0"/>
              </a:spcAft>
              <a:buClr>
                <a:schemeClr val="lt1"/>
              </a:buClr>
              <a:buSzPts val="1600"/>
              <a:buNone/>
              <a:defRPr sz="1600" b="1"/>
            </a:lvl9pPr>
          </a:lstStyle>
          <a:p>
            <a:endParaRPr/>
          </a:p>
        </p:txBody>
      </p:sp>
      <p:sp>
        <p:nvSpPr>
          <p:cNvPr id="52" name="Google Shape;52;p3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lt1"/>
              </a:buClr>
              <a:buSzPts val="2400"/>
              <a:buChar char="•"/>
              <a:defRPr sz="2400"/>
            </a:lvl1pPr>
            <a:lvl2pPr marL="914400" lvl="1" indent="-355600" algn="l">
              <a:lnSpc>
                <a:spcPct val="100000"/>
              </a:lnSpc>
              <a:spcBef>
                <a:spcPts val="400"/>
              </a:spcBef>
              <a:spcAft>
                <a:spcPts val="0"/>
              </a:spcAft>
              <a:buClr>
                <a:schemeClr val="lt1"/>
              </a:buClr>
              <a:buSzPts val="2000"/>
              <a:buChar char="–"/>
              <a:defRPr sz="2000"/>
            </a:lvl2pPr>
            <a:lvl3pPr marL="1371600" lvl="2" indent="-342900" algn="l">
              <a:lnSpc>
                <a:spcPct val="100000"/>
              </a:lnSpc>
              <a:spcBef>
                <a:spcPts val="360"/>
              </a:spcBef>
              <a:spcAft>
                <a:spcPts val="0"/>
              </a:spcAft>
              <a:buClr>
                <a:schemeClr val="lt1"/>
              </a:buClr>
              <a:buSzPts val="1800"/>
              <a:buChar char="•"/>
              <a:defRPr sz="1800"/>
            </a:lvl3pPr>
            <a:lvl4pPr marL="1828800" lvl="3" indent="-330200" algn="l">
              <a:lnSpc>
                <a:spcPct val="100000"/>
              </a:lnSpc>
              <a:spcBef>
                <a:spcPts val="320"/>
              </a:spcBef>
              <a:spcAft>
                <a:spcPts val="0"/>
              </a:spcAft>
              <a:buClr>
                <a:schemeClr val="lt1"/>
              </a:buClr>
              <a:buSzPts val="1600"/>
              <a:buChar char="–"/>
              <a:defRPr sz="1600"/>
            </a:lvl4pPr>
            <a:lvl5pPr marL="2286000" lvl="4" indent="-330200" algn="l">
              <a:lnSpc>
                <a:spcPct val="100000"/>
              </a:lnSpc>
              <a:spcBef>
                <a:spcPts val="320"/>
              </a:spcBef>
              <a:spcAft>
                <a:spcPts val="0"/>
              </a:spcAft>
              <a:buClr>
                <a:schemeClr val="lt1"/>
              </a:buClr>
              <a:buSzPts val="1600"/>
              <a:buChar char="»"/>
              <a:defRPr sz="1600"/>
            </a:lvl5pPr>
            <a:lvl6pPr marL="2743200" lvl="5" indent="-330200" algn="l">
              <a:lnSpc>
                <a:spcPct val="100000"/>
              </a:lnSpc>
              <a:spcBef>
                <a:spcPts val="320"/>
              </a:spcBef>
              <a:spcAft>
                <a:spcPts val="0"/>
              </a:spcAft>
              <a:buClr>
                <a:schemeClr val="lt1"/>
              </a:buClr>
              <a:buSzPts val="1600"/>
              <a:buChar char="•"/>
              <a:defRPr sz="1600"/>
            </a:lvl6pPr>
            <a:lvl7pPr marL="3200400" lvl="6" indent="-330200" algn="l">
              <a:lnSpc>
                <a:spcPct val="100000"/>
              </a:lnSpc>
              <a:spcBef>
                <a:spcPts val="320"/>
              </a:spcBef>
              <a:spcAft>
                <a:spcPts val="0"/>
              </a:spcAft>
              <a:buClr>
                <a:schemeClr val="lt1"/>
              </a:buClr>
              <a:buSzPts val="1600"/>
              <a:buChar char="•"/>
              <a:defRPr sz="1600"/>
            </a:lvl7pPr>
            <a:lvl8pPr marL="3657600" lvl="7" indent="-330200" algn="l">
              <a:lnSpc>
                <a:spcPct val="100000"/>
              </a:lnSpc>
              <a:spcBef>
                <a:spcPts val="320"/>
              </a:spcBef>
              <a:spcAft>
                <a:spcPts val="0"/>
              </a:spcAft>
              <a:buClr>
                <a:schemeClr val="lt1"/>
              </a:buClr>
              <a:buSzPts val="1600"/>
              <a:buChar char="•"/>
              <a:defRPr sz="1600"/>
            </a:lvl8pPr>
            <a:lvl9pPr marL="4114800" lvl="8" indent="-330200" algn="l">
              <a:lnSpc>
                <a:spcPct val="100000"/>
              </a:lnSpc>
              <a:spcBef>
                <a:spcPts val="320"/>
              </a:spcBef>
              <a:spcAft>
                <a:spcPts val="0"/>
              </a:spcAft>
              <a:buClr>
                <a:schemeClr val="lt1"/>
              </a:buClr>
              <a:buSzPts val="1600"/>
              <a:buChar char="•"/>
              <a:defRPr sz="1600"/>
            </a:lvl9pPr>
          </a:lstStyle>
          <a:p>
            <a:endParaRPr/>
          </a:p>
        </p:txBody>
      </p:sp>
      <p:sp>
        <p:nvSpPr>
          <p:cNvPr id="53" name="Google Shape;53;p3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lt1"/>
              </a:buClr>
              <a:buSzPts val="2400"/>
              <a:buNone/>
              <a:defRPr sz="2400" b="1"/>
            </a:lvl1pPr>
            <a:lvl2pPr marL="914400" lvl="1" indent="-228600" algn="l">
              <a:lnSpc>
                <a:spcPct val="100000"/>
              </a:lnSpc>
              <a:spcBef>
                <a:spcPts val="400"/>
              </a:spcBef>
              <a:spcAft>
                <a:spcPts val="0"/>
              </a:spcAft>
              <a:buClr>
                <a:schemeClr val="lt1"/>
              </a:buClr>
              <a:buSzPts val="2000"/>
              <a:buNone/>
              <a:defRPr sz="2000" b="1"/>
            </a:lvl2pPr>
            <a:lvl3pPr marL="1371600" lvl="2" indent="-228600" algn="l">
              <a:lnSpc>
                <a:spcPct val="100000"/>
              </a:lnSpc>
              <a:spcBef>
                <a:spcPts val="360"/>
              </a:spcBef>
              <a:spcAft>
                <a:spcPts val="0"/>
              </a:spcAft>
              <a:buClr>
                <a:schemeClr val="lt1"/>
              </a:buClr>
              <a:buSzPts val="1800"/>
              <a:buNone/>
              <a:defRPr sz="1800" b="1"/>
            </a:lvl3pPr>
            <a:lvl4pPr marL="1828800" lvl="3" indent="-228600" algn="l">
              <a:lnSpc>
                <a:spcPct val="100000"/>
              </a:lnSpc>
              <a:spcBef>
                <a:spcPts val="320"/>
              </a:spcBef>
              <a:spcAft>
                <a:spcPts val="0"/>
              </a:spcAft>
              <a:buClr>
                <a:schemeClr val="lt1"/>
              </a:buClr>
              <a:buSzPts val="1600"/>
              <a:buNone/>
              <a:defRPr sz="1600" b="1"/>
            </a:lvl4pPr>
            <a:lvl5pPr marL="2286000" lvl="4" indent="-228600" algn="l">
              <a:lnSpc>
                <a:spcPct val="100000"/>
              </a:lnSpc>
              <a:spcBef>
                <a:spcPts val="320"/>
              </a:spcBef>
              <a:spcAft>
                <a:spcPts val="0"/>
              </a:spcAft>
              <a:buClr>
                <a:schemeClr val="lt1"/>
              </a:buClr>
              <a:buSzPts val="1600"/>
              <a:buNone/>
              <a:defRPr sz="1600" b="1"/>
            </a:lvl5pPr>
            <a:lvl6pPr marL="2743200" lvl="5" indent="-228600" algn="l">
              <a:lnSpc>
                <a:spcPct val="100000"/>
              </a:lnSpc>
              <a:spcBef>
                <a:spcPts val="320"/>
              </a:spcBef>
              <a:spcAft>
                <a:spcPts val="0"/>
              </a:spcAft>
              <a:buClr>
                <a:schemeClr val="lt1"/>
              </a:buClr>
              <a:buSzPts val="1600"/>
              <a:buNone/>
              <a:defRPr sz="1600" b="1"/>
            </a:lvl6pPr>
            <a:lvl7pPr marL="3200400" lvl="6" indent="-228600" algn="l">
              <a:lnSpc>
                <a:spcPct val="100000"/>
              </a:lnSpc>
              <a:spcBef>
                <a:spcPts val="320"/>
              </a:spcBef>
              <a:spcAft>
                <a:spcPts val="0"/>
              </a:spcAft>
              <a:buClr>
                <a:schemeClr val="lt1"/>
              </a:buClr>
              <a:buSzPts val="1600"/>
              <a:buNone/>
              <a:defRPr sz="1600" b="1"/>
            </a:lvl7pPr>
            <a:lvl8pPr marL="3657600" lvl="7" indent="-228600" algn="l">
              <a:lnSpc>
                <a:spcPct val="100000"/>
              </a:lnSpc>
              <a:spcBef>
                <a:spcPts val="320"/>
              </a:spcBef>
              <a:spcAft>
                <a:spcPts val="0"/>
              </a:spcAft>
              <a:buClr>
                <a:schemeClr val="lt1"/>
              </a:buClr>
              <a:buSzPts val="1600"/>
              <a:buNone/>
              <a:defRPr sz="1600" b="1"/>
            </a:lvl8pPr>
            <a:lvl9pPr marL="4114800" lvl="8" indent="-228600" algn="l">
              <a:lnSpc>
                <a:spcPct val="100000"/>
              </a:lnSpc>
              <a:spcBef>
                <a:spcPts val="320"/>
              </a:spcBef>
              <a:spcAft>
                <a:spcPts val="0"/>
              </a:spcAft>
              <a:buClr>
                <a:schemeClr val="lt1"/>
              </a:buClr>
              <a:buSzPts val="1600"/>
              <a:buNone/>
              <a:defRPr sz="1600" b="1"/>
            </a:lvl9pPr>
          </a:lstStyle>
          <a:p>
            <a:endParaRPr/>
          </a:p>
        </p:txBody>
      </p:sp>
      <p:sp>
        <p:nvSpPr>
          <p:cNvPr id="54" name="Google Shape;54;p3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lt1"/>
              </a:buClr>
              <a:buSzPts val="2400"/>
              <a:buChar char="•"/>
              <a:defRPr sz="2400"/>
            </a:lvl1pPr>
            <a:lvl2pPr marL="914400" lvl="1" indent="-355600" algn="l">
              <a:lnSpc>
                <a:spcPct val="100000"/>
              </a:lnSpc>
              <a:spcBef>
                <a:spcPts val="400"/>
              </a:spcBef>
              <a:spcAft>
                <a:spcPts val="0"/>
              </a:spcAft>
              <a:buClr>
                <a:schemeClr val="lt1"/>
              </a:buClr>
              <a:buSzPts val="2000"/>
              <a:buChar char="–"/>
              <a:defRPr sz="2000"/>
            </a:lvl2pPr>
            <a:lvl3pPr marL="1371600" lvl="2" indent="-342900" algn="l">
              <a:lnSpc>
                <a:spcPct val="100000"/>
              </a:lnSpc>
              <a:spcBef>
                <a:spcPts val="360"/>
              </a:spcBef>
              <a:spcAft>
                <a:spcPts val="0"/>
              </a:spcAft>
              <a:buClr>
                <a:schemeClr val="lt1"/>
              </a:buClr>
              <a:buSzPts val="1800"/>
              <a:buChar char="•"/>
              <a:defRPr sz="1800"/>
            </a:lvl3pPr>
            <a:lvl4pPr marL="1828800" lvl="3" indent="-330200" algn="l">
              <a:lnSpc>
                <a:spcPct val="100000"/>
              </a:lnSpc>
              <a:spcBef>
                <a:spcPts val="320"/>
              </a:spcBef>
              <a:spcAft>
                <a:spcPts val="0"/>
              </a:spcAft>
              <a:buClr>
                <a:schemeClr val="lt1"/>
              </a:buClr>
              <a:buSzPts val="1600"/>
              <a:buChar char="–"/>
              <a:defRPr sz="1600"/>
            </a:lvl4pPr>
            <a:lvl5pPr marL="2286000" lvl="4" indent="-330200" algn="l">
              <a:lnSpc>
                <a:spcPct val="100000"/>
              </a:lnSpc>
              <a:spcBef>
                <a:spcPts val="320"/>
              </a:spcBef>
              <a:spcAft>
                <a:spcPts val="0"/>
              </a:spcAft>
              <a:buClr>
                <a:schemeClr val="lt1"/>
              </a:buClr>
              <a:buSzPts val="1600"/>
              <a:buChar char="»"/>
              <a:defRPr sz="1600"/>
            </a:lvl5pPr>
            <a:lvl6pPr marL="2743200" lvl="5" indent="-330200" algn="l">
              <a:lnSpc>
                <a:spcPct val="100000"/>
              </a:lnSpc>
              <a:spcBef>
                <a:spcPts val="320"/>
              </a:spcBef>
              <a:spcAft>
                <a:spcPts val="0"/>
              </a:spcAft>
              <a:buClr>
                <a:schemeClr val="lt1"/>
              </a:buClr>
              <a:buSzPts val="1600"/>
              <a:buChar char="•"/>
              <a:defRPr sz="1600"/>
            </a:lvl6pPr>
            <a:lvl7pPr marL="3200400" lvl="6" indent="-330200" algn="l">
              <a:lnSpc>
                <a:spcPct val="100000"/>
              </a:lnSpc>
              <a:spcBef>
                <a:spcPts val="320"/>
              </a:spcBef>
              <a:spcAft>
                <a:spcPts val="0"/>
              </a:spcAft>
              <a:buClr>
                <a:schemeClr val="lt1"/>
              </a:buClr>
              <a:buSzPts val="1600"/>
              <a:buChar char="•"/>
              <a:defRPr sz="1600"/>
            </a:lvl7pPr>
            <a:lvl8pPr marL="3657600" lvl="7" indent="-330200" algn="l">
              <a:lnSpc>
                <a:spcPct val="100000"/>
              </a:lnSpc>
              <a:spcBef>
                <a:spcPts val="320"/>
              </a:spcBef>
              <a:spcAft>
                <a:spcPts val="0"/>
              </a:spcAft>
              <a:buClr>
                <a:schemeClr val="lt1"/>
              </a:buClr>
              <a:buSzPts val="1600"/>
              <a:buChar char="•"/>
              <a:defRPr sz="1600"/>
            </a:lvl8pPr>
            <a:lvl9pPr marL="4114800" lvl="8" indent="-330200" algn="l">
              <a:lnSpc>
                <a:spcPct val="100000"/>
              </a:lnSpc>
              <a:spcBef>
                <a:spcPts val="320"/>
              </a:spcBef>
              <a:spcAft>
                <a:spcPts val="0"/>
              </a:spcAft>
              <a:buClr>
                <a:schemeClr val="lt1"/>
              </a:buClr>
              <a:buSzPts val="1600"/>
              <a:buChar char="•"/>
              <a:defRPr sz="1600"/>
            </a:lvl9pPr>
          </a:lstStyle>
          <a:p>
            <a:endParaRPr/>
          </a:p>
        </p:txBody>
      </p:sp>
      <p:sp>
        <p:nvSpPr>
          <p:cNvPr id="55" name="Google Shape;55;p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lt1"/>
              </a:buClr>
              <a:buSzPts val="3200"/>
              <a:buChar char="•"/>
              <a:defRPr sz="3200"/>
            </a:lvl1pPr>
            <a:lvl2pPr marL="914400" lvl="1" indent="-406400" algn="l">
              <a:lnSpc>
                <a:spcPct val="100000"/>
              </a:lnSpc>
              <a:spcBef>
                <a:spcPts val="560"/>
              </a:spcBef>
              <a:spcAft>
                <a:spcPts val="0"/>
              </a:spcAft>
              <a:buClr>
                <a:schemeClr val="lt1"/>
              </a:buClr>
              <a:buSzPts val="2800"/>
              <a:buChar char="–"/>
              <a:defRPr sz="2800"/>
            </a:lvl2pPr>
            <a:lvl3pPr marL="1371600" lvl="2" indent="-381000" algn="l">
              <a:lnSpc>
                <a:spcPct val="100000"/>
              </a:lnSpc>
              <a:spcBef>
                <a:spcPts val="480"/>
              </a:spcBef>
              <a:spcAft>
                <a:spcPts val="0"/>
              </a:spcAft>
              <a:buClr>
                <a:schemeClr val="lt1"/>
              </a:buClr>
              <a:buSzPts val="2400"/>
              <a:buChar char="•"/>
              <a:defRPr sz="2400"/>
            </a:lvl3pPr>
            <a:lvl4pPr marL="1828800" lvl="3" indent="-355600" algn="l">
              <a:lnSpc>
                <a:spcPct val="100000"/>
              </a:lnSpc>
              <a:spcBef>
                <a:spcPts val="400"/>
              </a:spcBef>
              <a:spcAft>
                <a:spcPts val="0"/>
              </a:spcAft>
              <a:buClr>
                <a:schemeClr val="lt1"/>
              </a:buClr>
              <a:buSzPts val="2000"/>
              <a:buChar char="–"/>
              <a:defRPr sz="2000"/>
            </a:lvl4pPr>
            <a:lvl5pPr marL="2286000" lvl="4" indent="-355600" algn="l">
              <a:lnSpc>
                <a:spcPct val="100000"/>
              </a:lnSpc>
              <a:spcBef>
                <a:spcPts val="400"/>
              </a:spcBef>
              <a:spcAft>
                <a:spcPts val="0"/>
              </a:spcAft>
              <a:buClr>
                <a:schemeClr val="lt1"/>
              </a:buClr>
              <a:buSzPts val="2000"/>
              <a:buChar char="»"/>
              <a:defRPr sz="2000"/>
            </a:lvl5pPr>
            <a:lvl6pPr marL="2743200" lvl="5" indent="-355600" algn="l">
              <a:lnSpc>
                <a:spcPct val="100000"/>
              </a:lnSpc>
              <a:spcBef>
                <a:spcPts val="400"/>
              </a:spcBef>
              <a:spcAft>
                <a:spcPts val="0"/>
              </a:spcAft>
              <a:buClr>
                <a:schemeClr val="lt1"/>
              </a:buClr>
              <a:buSzPts val="2000"/>
              <a:buChar char="•"/>
              <a:defRPr sz="2000"/>
            </a:lvl6pPr>
            <a:lvl7pPr marL="3200400" lvl="6" indent="-355600" algn="l">
              <a:lnSpc>
                <a:spcPct val="100000"/>
              </a:lnSpc>
              <a:spcBef>
                <a:spcPts val="400"/>
              </a:spcBef>
              <a:spcAft>
                <a:spcPts val="0"/>
              </a:spcAft>
              <a:buClr>
                <a:schemeClr val="lt1"/>
              </a:buClr>
              <a:buSzPts val="2000"/>
              <a:buChar char="•"/>
              <a:defRPr sz="2000"/>
            </a:lvl7pPr>
            <a:lvl8pPr marL="3657600" lvl="7" indent="-355600" algn="l">
              <a:lnSpc>
                <a:spcPct val="100000"/>
              </a:lnSpc>
              <a:spcBef>
                <a:spcPts val="400"/>
              </a:spcBef>
              <a:spcAft>
                <a:spcPts val="0"/>
              </a:spcAft>
              <a:buClr>
                <a:schemeClr val="lt1"/>
              </a:buClr>
              <a:buSzPts val="2000"/>
              <a:buChar char="•"/>
              <a:defRPr sz="2000"/>
            </a:lvl8pPr>
            <a:lvl9pPr marL="4114800" lvl="8" indent="-355600" algn="l">
              <a:lnSpc>
                <a:spcPct val="100000"/>
              </a:lnSpc>
              <a:spcBef>
                <a:spcPts val="400"/>
              </a:spcBef>
              <a:spcAft>
                <a:spcPts val="0"/>
              </a:spcAft>
              <a:buClr>
                <a:schemeClr val="lt1"/>
              </a:buClr>
              <a:buSzPts val="2000"/>
              <a:buChar char="•"/>
              <a:defRPr sz="2000"/>
            </a:lvl9pPr>
          </a:lstStyle>
          <a:p>
            <a:endParaRPr/>
          </a:p>
        </p:txBody>
      </p:sp>
      <p:sp>
        <p:nvSpPr>
          <p:cNvPr id="61" name="Google Shape;61;p32"/>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lt1"/>
              </a:buClr>
              <a:buSzPts val="1400"/>
              <a:buNone/>
              <a:defRPr sz="1400"/>
            </a:lvl1pPr>
            <a:lvl2pPr marL="914400" lvl="1" indent="-228600" algn="l">
              <a:lnSpc>
                <a:spcPct val="100000"/>
              </a:lnSpc>
              <a:spcBef>
                <a:spcPts val="240"/>
              </a:spcBef>
              <a:spcAft>
                <a:spcPts val="0"/>
              </a:spcAft>
              <a:buClr>
                <a:schemeClr val="lt1"/>
              </a:buClr>
              <a:buSzPts val="1200"/>
              <a:buNone/>
              <a:defRPr sz="1200"/>
            </a:lvl2pPr>
            <a:lvl3pPr marL="1371600" lvl="2" indent="-228600" algn="l">
              <a:lnSpc>
                <a:spcPct val="100000"/>
              </a:lnSpc>
              <a:spcBef>
                <a:spcPts val="200"/>
              </a:spcBef>
              <a:spcAft>
                <a:spcPts val="0"/>
              </a:spcAft>
              <a:buClr>
                <a:schemeClr val="lt1"/>
              </a:buClr>
              <a:buSzPts val="1000"/>
              <a:buNone/>
              <a:defRPr sz="1000"/>
            </a:lvl3pPr>
            <a:lvl4pPr marL="1828800" lvl="3" indent="-228600" algn="l">
              <a:lnSpc>
                <a:spcPct val="100000"/>
              </a:lnSpc>
              <a:spcBef>
                <a:spcPts val="180"/>
              </a:spcBef>
              <a:spcAft>
                <a:spcPts val="0"/>
              </a:spcAft>
              <a:buClr>
                <a:schemeClr val="lt1"/>
              </a:buClr>
              <a:buSzPts val="900"/>
              <a:buNone/>
              <a:defRPr sz="900"/>
            </a:lvl4pPr>
            <a:lvl5pPr marL="2286000" lvl="4" indent="-228600" algn="l">
              <a:lnSpc>
                <a:spcPct val="100000"/>
              </a:lnSpc>
              <a:spcBef>
                <a:spcPts val="180"/>
              </a:spcBef>
              <a:spcAft>
                <a:spcPts val="0"/>
              </a:spcAft>
              <a:buClr>
                <a:schemeClr val="lt1"/>
              </a:buClr>
              <a:buSzPts val="900"/>
              <a:buNone/>
              <a:defRPr sz="900"/>
            </a:lvl5pPr>
            <a:lvl6pPr marL="2743200" lvl="5" indent="-228600" algn="l">
              <a:lnSpc>
                <a:spcPct val="100000"/>
              </a:lnSpc>
              <a:spcBef>
                <a:spcPts val="180"/>
              </a:spcBef>
              <a:spcAft>
                <a:spcPts val="0"/>
              </a:spcAft>
              <a:buClr>
                <a:schemeClr val="lt1"/>
              </a:buClr>
              <a:buSzPts val="900"/>
              <a:buNone/>
              <a:defRPr sz="900"/>
            </a:lvl6pPr>
            <a:lvl7pPr marL="3200400" lvl="6" indent="-228600" algn="l">
              <a:lnSpc>
                <a:spcPct val="100000"/>
              </a:lnSpc>
              <a:spcBef>
                <a:spcPts val="180"/>
              </a:spcBef>
              <a:spcAft>
                <a:spcPts val="0"/>
              </a:spcAft>
              <a:buClr>
                <a:schemeClr val="lt1"/>
              </a:buClr>
              <a:buSzPts val="900"/>
              <a:buNone/>
              <a:defRPr sz="900"/>
            </a:lvl7pPr>
            <a:lvl8pPr marL="3657600" lvl="7" indent="-228600" algn="l">
              <a:lnSpc>
                <a:spcPct val="100000"/>
              </a:lnSpc>
              <a:spcBef>
                <a:spcPts val="180"/>
              </a:spcBef>
              <a:spcAft>
                <a:spcPts val="0"/>
              </a:spcAft>
              <a:buClr>
                <a:schemeClr val="lt1"/>
              </a:buClr>
              <a:buSzPts val="900"/>
              <a:buNone/>
              <a:defRPr sz="900"/>
            </a:lvl8pPr>
            <a:lvl9pPr marL="4114800" lvl="8" indent="-228600" algn="l">
              <a:lnSpc>
                <a:spcPct val="100000"/>
              </a:lnSpc>
              <a:spcBef>
                <a:spcPts val="180"/>
              </a:spcBef>
              <a:spcAft>
                <a:spcPts val="0"/>
              </a:spcAft>
              <a:buClr>
                <a:schemeClr val="lt1"/>
              </a:buClr>
              <a:buSzPts val="900"/>
              <a:buNone/>
              <a:defRPr sz="900"/>
            </a:lvl9pPr>
          </a:lstStyle>
          <a:p>
            <a:endParaRPr/>
          </a:p>
        </p:txBody>
      </p:sp>
      <p:sp>
        <p:nvSpPr>
          <p:cNvPr id="62" name="Google Shape;62;p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68" name="Google Shape;68;p3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lt1"/>
              </a:buClr>
              <a:buSzPts val="1400"/>
              <a:buNone/>
              <a:defRPr sz="1400"/>
            </a:lvl1pPr>
            <a:lvl2pPr marL="914400" lvl="1" indent="-228600" algn="l">
              <a:lnSpc>
                <a:spcPct val="100000"/>
              </a:lnSpc>
              <a:spcBef>
                <a:spcPts val="240"/>
              </a:spcBef>
              <a:spcAft>
                <a:spcPts val="0"/>
              </a:spcAft>
              <a:buClr>
                <a:schemeClr val="lt1"/>
              </a:buClr>
              <a:buSzPts val="1200"/>
              <a:buNone/>
              <a:defRPr sz="1200"/>
            </a:lvl2pPr>
            <a:lvl3pPr marL="1371600" lvl="2" indent="-228600" algn="l">
              <a:lnSpc>
                <a:spcPct val="100000"/>
              </a:lnSpc>
              <a:spcBef>
                <a:spcPts val="200"/>
              </a:spcBef>
              <a:spcAft>
                <a:spcPts val="0"/>
              </a:spcAft>
              <a:buClr>
                <a:schemeClr val="lt1"/>
              </a:buClr>
              <a:buSzPts val="1000"/>
              <a:buNone/>
              <a:defRPr sz="1000"/>
            </a:lvl3pPr>
            <a:lvl4pPr marL="1828800" lvl="3" indent="-228600" algn="l">
              <a:lnSpc>
                <a:spcPct val="100000"/>
              </a:lnSpc>
              <a:spcBef>
                <a:spcPts val="180"/>
              </a:spcBef>
              <a:spcAft>
                <a:spcPts val="0"/>
              </a:spcAft>
              <a:buClr>
                <a:schemeClr val="lt1"/>
              </a:buClr>
              <a:buSzPts val="900"/>
              <a:buNone/>
              <a:defRPr sz="900"/>
            </a:lvl4pPr>
            <a:lvl5pPr marL="2286000" lvl="4" indent="-228600" algn="l">
              <a:lnSpc>
                <a:spcPct val="100000"/>
              </a:lnSpc>
              <a:spcBef>
                <a:spcPts val="180"/>
              </a:spcBef>
              <a:spcAft>
                <a:spcPts val="0"/>
              </a:spcAft>
              <a:buClr>
                <a:schemeClr val="lt1"/>
              </a:buClr>
              <a:buSzPts val="900"/>
              <a:buNone/>
              <a:defRPr sz="900"/>
            </a:lvl5pPr>
            <a:lvl6pPr marL="2743200" lvl="5" indent="-228600" algn="l">
              <a:lnSpc>
                <a:spcPct val="100000"/>
              </a:lnSpc>
              <a:spcBef>
                <a:spcPts val="180"/>
              </a:spcBef>
              <a:spcAft>
                <a:spcPts val="0"/>
              </a:spcAft>
              <a:buClr>
                <a:schemeClr val="lt1"/>
              </a:buClr>
              <a:buSzPts val="900"/>
              <a:buNone/>
              <a:defRPr sz="900"/>
            </a:lvl6pPr>
            <a:lvl7pPr marL="3200400" lvl="6" indent="-228600" algn="l">
              <a:lnSpc>
                <a:spcPct val="100000"/>
              </a:lnSpc>
              <a:spcBef>
                <a:spcPts val="180"/>
              </a:spcBef>
              <a:spcAft>
                <a:spcPts val="0"/>
              </a:spcAft>
              <a:buClr>
                <a:schemeClr val="lt1"/>
              </a:buClr>
              <a:buSzPts val="900"/>
              <a:buNone/>
              <a:defRPr sz="900"/>
            </a:lvl7pPr>
            <a:lvl8pPr marL="3657600" lvl="7" indent="-228600" algn="l">
              <a:lnSpc>
                <a:spcPct val="100000"/>
              </a:lnSpc>
              <a:spcBef>
                <a:spcPts val="180"/>
              </a:spcBef>
              <a:spcAft>
                <a:spcPts val="0"/>
              </a:spcAft>
              <a:buClr>
                <a:schemeClr val="lt1"/>
              </a:buClr>
              <a:buSzPts val="900"/>
              <a:buNone/>
              <a:defRPr sz="900"/>
            </a:lvl8pPr>
            <a:lvl9pPr marL="4114800" lvl="8" indent="-228600" algn="l">
              <a:lnSpc>
                <a:spcPct val="100000"/>
              </a:lnSpc>
              <a:spcBef>
                <a:spcPts val="180"/>
              </a:spcBef>
              <a:spcAft>
                <a:spcPts val="0"/>
              </a:spcAft>
              <a:buClr>
                <a:schemeClr val="lt1"/>
              </a:buClr>
              <a:buSzPts val="900"/>
              <a:buNone/>
              <a:defRPr sz="900"/>
            </a:lvl9pPr>
          </a:lstStyle>
          <a:p>
            <a:endParaRPr/>
          </a:p>
        </p:txBody>
      </p:sp>
      <p:sp>
        <p:nvSpPr>
          <p:cNvPr id="69" name="Google Shape;69;p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5779C7"/>
            </a:gs>
            <a:gs pos="100000">
              <a:srgbClr val="002763"/>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2" name="Google Shape;12;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3" name="Google Shape;13;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4" name="Google Shape;1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9B8B78-DE17-4C09-B9CD-D326235EA79B}"/>
              </a:ext>
            </a:extLst>
          </p:cNvPr>
          <p:cNvSpPr txBox="1"/>
          <p:nvPr/>
        </p:nvSpPr>
        <p:spPr>
          <a:xfrm>
            <a:off x="10335" y="5903893"/>
            <a:ext cx="9112995" cy="523220"/>
          </a:xfrm>
          <a:prstGeom prst="rect">
            <a:avLst/>
          </a:prstGeom>
          <a:noFill/>
        </p:spPr>
        <p:txBody>
          <a:bodyPr wrap="square" rtlCol="0">
            <a:spAutoFit/>
          </a:bodyPr>
          <a:lstStyle/>
          <a:p>
            <a:r>
              <a:rPr lang="en-US" sz="2800" dirty="0">
                <a:solidFill>
                  <a:schemeClr val="bg1"/>
                </a:solidFill>
              </a:rPr>
              <a:t>   							…</a:t>
            </a:r>
            <a:r>
              <a:rPr lang="en-US" sz="2000" i="1" dirty="0">
                <a:solidFill>
                  <a:schemeClr val="bg1"/>
                </a:solidFill>
              </a:rPr>
              <a:t>world is as we are</a:t>
            </a:r>
          </a:p>
        </p:txBody>
      </p:sp>
      <p:pic>
        <p:nvPicPr>
          <p:cNvPr id="5" name="Picture 4">
            <a:extLst>
              <a:ext uri="{FF2B5EF4-FFF2-40B4-BE49-F238E27FC236}">
                <a16:creationId xmlns:a16="http://schemas.microsoft.com/office/drawing/2014/main" id="{689966D6-69CF-4BCC-9FE3-5BED6A7408C8}"/>
              </a:ext>
            </a:extLst>
          </p:cNvPr>
          <p:cNvPicPr>
            <a:picLocks noChangeAspect="1"/>
          </p:cNvPicPr>
          <p:nvPr/>
        </p:nvPicPr>
        <p:blipFill>
          <a:blip r:embed="rId3"/>
          <a:stretch>
            <a:fillRect/>
          </a:stretch>
        </p:blipFill>
        <p:spPr>
          <a:xfrm>
            <a:off x="0" y="0"/>
            <a:ext cx="9123330" cy="5727424"/>
          </a:xfrm>
          <a:prstGeom prst="rect">
            <a:avLst/>
          </a:prstGeom>
        </p:spPr>
      </p:pic>
    </p:spTree>
    <p:extLst>
      <p:ext uri="{BB962C8B-B14F-4D97-AF65-F5344CB8AC3E}">
        <p14:creationId xmlns:p14="http://schemas.microsoft.com/office/powerpoint/2010/main" val="196958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
          <p:cNvSpPr txBox="1"/>
          <p:nvPr/>
        </p:nvSpPr>
        <p:spPr>
          <a:xfrm>
            <a:off x="361950" y="960329"/>
            <a:ext cx="8420100" cy="49243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dirty="0">
                <a:solidFill>
                  <a:srgbClr val="FFC000"/>
                </a:solidFill>
                <a:latin typeface="Calibri"/>
                <a:ea typeface="Calibri"/>
                <a:cs typeface="Calibri"/>
                <a:sym typeface="Calibri"/>
              </a:rPr>
              <a:t>“…A program on Sustainable Tourism would be very valuable. </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1" u="none" strike="noStrike" cap="none" dirty="0">
              <a:solidFill>
                <a:srgbClr val="FFC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dirty="0">
                <a:solidFill>
                  <a:srgbClr val="FFC000"/>
                </a:solidFill>
                <a:latin typeface="Calibri"/>
                <a:ea typeface="Calibri"/>
                <a:cs typeface="Calibri"/>
                <a:sym typeface="Calibri"/>
              </a:rPr>
              <a:t>I was disappointed when I saw that UNR does not have a sustainability management program as I am interested in going to grad school for this. I think your proposed program would fill this space nicely and ignite some much needed sustainable ingenuity in the basin. </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1" u="none" strike="noStrike" cap="none" dirty="0">
              <a:solidFill>
                <a:srgbClr val="FFC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dirty="0">
                <a:solidFill>
                  <a:srgbClr val="FFC000"/>
                </a:solidFill>
                <a:latin typeface="Calibri"/>
                <a:ea typeface="Calibri"/>
                <a:cs typeface="Calibri"/>
                <a:sym typeface="Calibri"/>
              </a:rPr>
              <a:t>Again, thank you for the work you're doing. I am so early in my career but I hope to move in the direction of sustainable business / tourism and your work is very inspiring.”</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br>
              <a:rPr lang="en-US" sz="2000" b="1" i="0" u="none" strike="noStrike" cap="none" dirty="0">
                <a:solidFill>
                  <a:schemeClr val="lt1"/>
                </a:solidFill>
                <a:latin typeface="Calibri"/>
                <a:ea typeface="Calibri"/>
                <a:cs typeface="Calibri"/>
                <a:sym typeface="Calibri"/>
              </a:rPr>
            </a:br>
            <a:endParaRPr sz="20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i="0" u="none" strike="noStrike" cap="none" dirty="0">
                <a:solidFill>
                  <a:srgbClr val="FFC000"/>
                </a:solidFill>
                <a:latin typeface="Calibri"/>
                <a:ea typeface="Calibri"/>
                <a:cs typeface="Calibri"/>
                <a:sym typeface="Calibri"/>
              </a:rPr>
              <a:t>Best,</a:t>
            </a:r>
            <a:endParaRPr sz="14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i="0" u="none" strike="noStrike" cap="none" dirty="0">
                <a:solidFill>
                  <a:srgbClr val="FFC000"/>
                </a:solidFill>
                <a:latin typeface="Calibri"/>
                <a:ea typeface="Calibri"/>
                <a:cs typeface="Calibri"/>
                <a:sym typeface="Calibri"/>
              </a:rPr>
              <a:t>Charlotte Mahoney</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FFC000"/>
                </a:solidFill>
                <a:latin typeface="Calibri"/>
                <a:ea typeface="Calibri"/>
                <a:cs typeface="Calibri"/>
                <a:sym typeface="Calibri"/>
              </a:rPr>
              <a:t>Sports America guide</a:t>
            </a:r>
            <a:endParaRPr sz="14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270" name="Google Shape;270;p4"/>
          <p:cNvPicPr preferRelativeResize="0"/>
          <p:nvPr/>
        </p:nvPicPr>
        <p:blipFill rotWithShape="1">
          <a:blip r:embed="rId3">
            <a:alphaModFix/>
          </a:blip>
          <a:srcRect/>
          <a:stretch/>
        </p:blipFill>
        <p:spPr>
          <a:xfrm>
            <a:off x="7895825" y="6135650"/>
            <a:ext cx="1092500" cy="574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0" descr="2013 Expo Bonanza front page2.JPG"/>
          <p:cNvPicPr preferRelativeResize="0"/>
          <p:nvPr/>
        </p:nvPicPr>
        <p:blipFill rotWithShape="1">
          <a:blip r:embed="rId3">
            <a:alphaModFix/>
          </a:blip>
          <a:srcRect/>
          <a:stretch/>
        </p:blipFill>
        <p:spPr>
          <a:xfrm>
            <a:off x="920750" y="152400"/>
            <a:ext cx="7290215" cy="5973776"/>
          </a:xfrm>
          <a:prstGeom prst="rect">
            <a:avLst/>
          </a:prstGeom>
          <a:noFill/>
          <a:ln>
            <a:noFill/>
          </a:ln>
        </p:spPr>
      </p:pic>
      <p:sp>
        <p:nvSpPr>
          <p:cNvPr id="242" name="Google Shape;242;p20"/>
          <p:cNvSpPr txBox="1"/>
          <p:nvPr/>
        </p:nvSpPr>
        <p:spPr>
          <a:xfrm>
            <a:off x="63500" y="6118252"/>
            <a:ext cx="9144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1" u="none" strike="noStrike" cap="none">
                <a:solidFill>
                  <a:schemeClr val="lt2"/>
                </a:solidFill>
                <a:latin typeface="Calibri"/>
                <a:ea typeface="Calibri"/>
                <a:cs typeface="Calibri"/>
                <a:sym typeface="Calibri"/>
              </a:rPr>
              <a:t>Sometimes</a:t>
            </a:r>
            <a:r>
              <a:rPr lang="en-US" sz="2800" b="0" i="1" u="none" strike="noStrike" cap="none">
                <a:solidFill>
                  <a:schemeClr val="lt2"/>
                </a:solidFill>
                <a:latin typeface="Calibri"/>
                <a:ea typeface="Calibri"/>
                <a:cs typeface="Calibri"/>
                <a:sym typeface="Calibri"/>
              </a:rPr>
              <a:t>…the best way forward is to look around first</a:t>
            </a:r>
            <a:endParaRPr sz="2800" b="0" i="1" u="none" strike="noStrike" cap="none">
              <a:solidFill>
                <a:schemeClr val="lt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ge4932805cc_0_11" descr="Basket13.JPG"/>
          <p:cNvPicPr preferRelativeResize="0"/>
          <p:nvPr/>
        </p:nvPicPr>
        <p:blipFill rotWithShape="1">
          <a:blip r:embed="rId3">
            <a:alphaModFix/>
          </a:blip>
          <a:srcRect l="10062" r="13647"/>
          <a:stretch/>
        </p:blipFill>
        <p:spPr>
          <a:xfrm>
            <a:off x="3877079" y="2971800"/>
            <a:ext cx="5266926" cy="3886198"/>
          </a:xfrm>
          <a:prstGeom prst="rect">
            <a:avLst/>
          </a:prstGeom>
          <a:noFill/>
          <a:ln>
            <a:noFill/>
          </a:ln>
        </p:spPr>
      </p:pic>
      <p:pic>
        <p:nvPicPr>
          <p:cNvPr id="250" name="Google Shape;250;ge4932805cc_0_11" descr="C:\Users\I love Jacquie\Desktop\Basket1.jpg"/>
          <p:cNvPicPr preferRelativeResize="0"/>
          <p:nvPr/>
        </p:nvPicPr>
        <p:blipFill rotWithShape="1">
          <a:blip r:embed="rId4">
            <a:alphaModFix/>
          </a:blip>
          <a:srcRect/>
          <a:stretch/>
        </p:blipFill>
        <p:spPr>
          <a:xfrm>
            <a:off x="3921027" y="0"/>
            <a:ext cx="5223000" cy="2940300"/>
          </a:xfrm>
          <a:prstGeom prst="rect">
            <a:avLst/>
          </a:prstGeom>
          <a:noFill/>
          <a:ln>
            <a:noFill/>
          </a:ln>
        </p:spPr>
      </p:pic>
      <p:pic>
        <p:nvPicPr>
          <p:cNvPr id="251" name="Google Shape;251;ge4932805cc_0_11" descr="BenRupertEagleDance.JPG"/>
          <p:cNvPicPr preferRelativeResize="0"/>
          <p:nvPr/>
        </p:nvPicPr>
        <p:blipFill rotWithShape="1">
          <a:blip r:embed="rId5">
            <a:alphaModFix/>
          </a:blip>
          <a:srcRect/>
          <a:stretch/>
        </p:blipFill>
        <p:spPr>
          <a:xfrm>
            <a:off x="0" y="0"/>
            <a:ext cx="3962400" cy="6019799"/>
          </a:xfrm>
          <a:prstGeom prst="rect">
            <a:avLst/>
          </a:prstGeom>
          <a:noFill/>
          <a:ln>
            <a:noFill/>
          </a:ln>
        </p:spPr>
      </p:pic>
      <p:sp>
        <p:nvSpPr>
          <p:cNvPr id="252" name="Google Shape;252;ge4932805cc_0_11"/>
          <p:cNvSpPr txBox="1"/>
          <p:nvPr/>
        </p:nvSpPr>
        <p:spPr>
          <a:xfrm>
            <a:off x="0" y="5910262"/>
            <a:ext cx="41385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2"/>
                </a:solidFill>
                <a:latin typeface="Calibri"/>
                <a:ea typeface="Calibri"/>
                <a:cs typeface="Calibri"/>
                <a:sym typeface="Calibri"/>
              </a:rPr>
              <a:t>Tahoe Expo demonstration of meaningful immersive activities that educate visitors. Washoe Laka'lelup 2014. Ben Rupert above preforming traditional "Eagle Dance"</a:t>
            </a:r>
            <a:endParaRPr sz="1400" b="1" i="0" u="none" strike="noStrike" cap="none">
              <a:solidFill>
                <a:schemeClr val="lt2"/>
              </a:solidFill>
              <a:latin typeface="Calibri"/>
              <a:ea typeface="Calibri"/>
              <a:cs typeface="Calibri"/>
              <a:sym typeface="Calibri"/>
            </a:endParaRPr>
          </a:p>
        </p:txBody>
      </p:sp>
      <p:pic>
        <p:nvPicPr>
          <p:cNvPr id="253" name="Google Shape;253;ge4932805cc_0_11"/>
          <p:cNvPicPr preferRelativeResize="0"/>
          <p:nvPr/>
        </p:nvPicPr>
        <p:blipFill rotWithShape="1">
          <a:blip r:embed="rId6">
            <a:alphaModFix/>
          </a:blip>
          <a:srcRect/>
          <a:stretch/>
        </p:blipFill>
        <p:spPr>
          <a:xfrm>
            <a:off x="7895825" y="6211850"/>
            <a:ext cx="1092500" cy="574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19" descr="CommunityDrumCircles.JPG"/>
          <p:cNvPicPr preferRelativeResize="0"/>
          <p:nvPr/>
        </p:nvPicPr>
        <p:blipFill rotWithShape="1">
          <a:blip r:embed="rId3">
            <a:alphaModFix/>
          </a:blip>
          <a:srcRect/>
          <a:stretch/>
        </p:blipFill>
        <p:spPr>
          <a:xfrm>
            <a:off x="3810000" y="2857500"/>
            <a:ext cx="5334000" cy="4000500"/>
          </a:xfrm>
          <a:prstGeom prst="rect">
            <a:avLst/>
          </a:prstGeom>
          <a:noFill/>
          <a:ln>
            <a:noFill/>
          </a:ln>
        </p:spPr>
      </p:pic>
      <p:pic>
        <p:nvPicPr>
          <p:cNvPr id="259" name="Google Shape;259;p19" descr="20150627_115829.jpg"/>
          <p:cNvPicPr preferRelativeResize="0"/>
          <p:nvPr/>
        </p:nvPicPr>
        <p:blipFill rotWithShape="1">
          <a:blip r:embed="rId4">
            <a:alphaModFix/>
          </a:blip>
          <a:srcRect/>
          <a:stretch/>
        </p:blipFill>
        <p:spPr>
          <a:xfrm>
            <a:off x="4800600" y="0"/>
            <a:ext cx="4343400" cy="2819400"/>
          </a:xfrm>
          <a:prstGeom prst="rect">
            <a:avLst/>
          </a:prstGeom>
          <a:noFill/>
          <a:ln>
            <a:noFill/>
          </a:ln>
        </p:spPr>
      </p:pic>
      <p:pic>
        <p:nvPicPr>
          <p:cNvPr id="260" name="Google Shape;260;p19" descr="watershuttle_photo_2013.jpg"/>
          <p:cNvPicPr preferRelativeResize="0">
            <a:picLocks noGrp="1"/>
          </p:cNvPicPr>
          <p:nvPr>
            <p:ph type="body" idx="1"/>
          </p:nvPr>
        </p:nvPicPr>
        <p:blipFill rotWithShape="1">
          <a:blip r:embed="rId5">
            <a:alphaModFix/>
          </a:blip>
          <a:srcRect/>
          <a:stretch/>
        </p:blipFill>
        <p:spPr>
          <a:xfrm>
            <a:off x="0" y="0"/>
            <a:ext cx="5203323" cy="2955488"/>
          </a:xfrm>
          <a:prstGeom prst="rect">
            <a:avLst/>
          </a:prstGeom>
          <a:noFill/>
          <a:ln>
            <a:noFill/>
          </a:ln>
        </p:spPr>
      </p:pic>
      <p:pic>
        <p:nvPicPr>
          <p:cNvPr id="261" name="Google Shape;261;p19" descr="South Shore Yoga2.JPG"/>
          <p:cNvPicPr preferRelativeResize="0"/>
          <p:nvPr/>
        </p:nvPicPr>
        <p:blipFill rotWithShape="1">
          <a:blip r:embed="rId6">
            <a:alphaModFix/>
          </a:blip>
          <a:srcRect/>
          <a:stretch/>
        </p:blipFill>
        <p:spPr>
          <a:xfrm>
            <a:off x="0" y="2971800"/>
            <a:ext cx="3886200" cy="2914650"/>
          </a:xfrm>
          <a:prstGeom prst="rect">
            <a:avLst/>
          </a:prstGeom>
          <a:noFill/>
          <a:ln>
            <a:noFill/>
          </a:ln>
        </p:spPr>
      </p:pic>
      <p:sp>
        <p:nvSpPr>
          <p:cNvPr id="262" name="Google Shape;262;p19"/>
          <p:cNvSpPr txBox="1"/>
          <p:nvPr/>
        </p:nvSpPr>
        <p:spPr>
          <a:xfrm>
            <a:off x="133349" y="5857875"/>
            <a:ext cx="38529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alibri"/>
                <a:ea typeface="Calibri"/>
                <a:cs typeface="Calibri"/>
                <a:sym typeface="Calibri"/>
              </a:rPr>
              <a:t>Geotourism menu highlights: land to water transit, guided Heritage Hikes, SUP Yoga, Paiute Drum Circle. We already have the ingredients for a collaborative effort</a:t>
            </a:r>
            <a:endParaRPr sz="1400" b="0" i="0" u="none" strike="noStrike" cap="none">
              <a:solidFill>
                <a:schemeClr val="lt2"/>
              </a:solidFill>
              <a:latin typeface="Calibri"/>
              <a:ea typeface="Calibri"/>
              <a:cs typeface="Calibri"/>
              <a:sym typeface="Calibri"/>
            </a:endParaRPr>
          </a:p>
        </p:txBody>
      </p:sp>
      <p:pic>
        <p:nvPicPr>
          <p:cNvPr id="263" name="Google Shape;263;p19"/>
          <p:cNvPicPr preferRelativeResize="0"/>
          <p:nvPr/>
        </p:nvPicPr>
        <p:blipFill rotWithShape="1">
          <a:blip r:embed="rId7">
            <a:alphaModFix/>
          </a:blip>
          <a:srcRect/>
          <a:stretch/>
        </p:blipFill>
        <p:spPr>
          <a:xfrm>
            <a:off x="7895825" y="6135650"/>
            <a:ext cx="1092500" cy="574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0;p15" descr="https://www.matrixmag.com/wp-content/uploads/2021/04/ImageForArticle_8981-768x452.png">
            <a:extLst>
              <a:ext uri="{FF2B5EF4-FFF2-40B4-BE49-F238E27FC236}">
                <a16:creationId xmlns:a16="http://schemas.microsoft.com/office/drawing/2014/main" id="{EC1A2BE0-099F-40D7-908C-E9614B3FC973}"/>
              </a:ext>
            </a:extLst>
          </p:cNvPr>
          <p:cNvPicPr preferRelativeResize="0"/>
          <p:nvPr/>
        </p:nvPicPr>
        <p:blipFill rotWithShape="1">
          <a:blip r:embed="rId3">
            <a:alphaModFix/>
          </a:blip>
          <a:srcRect/>
          <a:stretch/>
        </p:blipFill>
        <p:spPr>
          <a:xfrm>
            <a:off x="1088453" y="923916"/>
            <a:ext cx="6967093" cy="4410385"/>
          </a:xfrm>
          <a:prstGeom prst="rect">
            <a:avLst/>
          </a:prstGeom>
          <a:noFill/>
          <a:ln>
            <a:noFill/>
          </a:ln>
        </p:spPr>
      </p:pic>
      <p:sp>
        <p:nvSpPr>
          <p:cNvPr id="5" name="TextBox 4">
            <a:extLst>
              <a:ext uri="{FF2B5EF4-FFF2-40B4-BE49-F238E27FC236}">
                <a16:creationId xmlns:a16="http://schemas.microsoft.com/office/drawing/2014/main" id="{D3E7C5F5-0154-476B-89F6-268423630A59}"/>
              </a:ext>
            </a:extLst>
          </p:cNvPr>
          <p:cNvSpPr txBox="1"/>
          <p:nvPr/>
        </p:nvSpPr>
        <p:spPr>
          <a:xfrm>
            <a:off x="734786" y="277585"/>
            <a:ext cx="8058694" cy="461665"/>
          </a:xfrm>
          <a:prstGeom prst="rect">
            <a:avLst/>
          </a:prstGeom>
          <a:noFill/>
        </p:spPr>
        <p:txBody>
          <a:bodyPr wrap="square" rtlCol="0">
            <a:spAutoFit/>
          </a:bodyPr>
          <a:lstStyle/>
          <a:p>
            <a:r>
              <a:rPr lang="en-US" sz="2400" i="1" dirty="0">
                <a:solidFill>
                  <a:schemeClr val="bg1"/>
                </a:solidFill>
              </a:rPr>
              <a:t>When the Future looks back…</a:t>
            </a:r>
            <a:r>
              <a:rPr lang="en-US" sz="2400" b="1" i="1" dirty="0">
                <a:solidFill>
                  <a:schemeClr val="tx1"/>
                </a:solidFill>
                <a:highlight>
                  <a:srgbClr val="FFFF00"/>
                </a:highlight>
              </a:rPr>
              <a:t>will it ask:</a:t>
            </a:r>
          </a:p>
        </p:txBody>
      </p:sp>
      <p:sp>
        <p:nvSpPr>
          <p:cNvPr id="6" name="TextBox 5">
            <a:extLst>
              <a:ext uri="{FF2B5EF4-FFF2-40B4-BE49-F238E27FC236}">
                <a16:creationId xmlns:a16="http://schemas.microsoft.com/office/drawing/2014/main" id="{72844317-37AE-41D9-B49E-E529BEBA6B67}"/>
              </a:ext>
            </a:extLst>
          </p:cNvPr>
          <p:cNvSpPr txBox="1"/>
          <p:nvPr/>
        </p:nvSpPr>
        <p:spPr>
          <a:xfrm>
            <a:off x="0" y="5518967"/>
            <a:ext cx="9144000" cy="523220"/>
          </a:xfrm>
          <a:prstGeom prst="rect">
            <a:avLst/>
          </a:prstGeom>
          <a:noFill/>
        </p:spPr>
        <p:txBody>
          <a:bodyPr wrap="square" rtlCol="0">
            <a:spAutoFit/>
          </a:bodyPr>
          <a:lstStyle/>
          <a:p>
            <a:r>
              <a:rPr lang="en-US" sz="2800" i="1" dirty="0">
                <a:solidFill>
                  <a:schemeClr val="bg1"/>
                </a:solidFill>
              </a:rPr>
              <a:t>            </a:t>
            </a:r>
            <a:r>
              <a:rPr lang="en-US" sz="2400" i="1" dirty="0">
                <a:solidFill>
                  <a:srgbClr val="92D050"/>
                </a:solidFill>
              </a:rPr>
              <a:t>How did you do it? </a:t>
            </a:r>
            <a:r>
              <a:rPr lang="en-US" sz="2400" i="1" dirty="0">
                <a:solidFill>
                  <a:schemeClr val="bg1"/>
                </a:solidFill>
              </a:rPr>
              <a:t>…or…</a:t>
            </a:r>
            <a:r>
              <a:rPr lang="en-US" sz="2400" i="1" dirty="0">
                <a:solidFill>
                  <a:srgbClr val="FC7A08"/>
                </a:solidFill>
              </a:rPr>
              <a:t>Why didn’t you do something?</a:t>
            </a:r>
          </a:p>
        </p:txBody>
      </p:sp>
    </p:spTree>
    <p:extLst>
      <p:ext uri="{BB962C8B-B14F-4D97-AF65-F5344CB8AC3E}">
        <p14:creationId xmlns:p14="http://schemas.microsoft.com/office/powerpoint/2010/main" val="86570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5">
            <a:extLst>
              <a:ext uri="{FF2B5EF4-FFF2-40B4-BE49-F238E27FC236}">
                <a16:creationId xmlns:a16="http://schemas.microsoft.com/office/drawing/2014/main" id="{9A5BC5D6-0FFB-49DF-9449-EC9399B3E375}"/>
              </a:ext>
            </a:extLst>
          </p:cNvPr>
          <p:cNvPicPr preferRelativeResize="0"/>
          <p:nvPr/>
        </p:nvPicPr>
        <p:blipFill rotWithShape="1">
          <a:blip r:embed="rId3">
            <a:alphaModFix/>
          </a:blip>
          <a:srcRect/>
          <a:stretch/>
        </p:blipFill>
        <p:spPr>
          <a:xfrm>
            <a:off x="0" y="-885275"/>
            <a:ext cx="9144000" cy="5143500"/>
          </a:xfrm>
          <a:prstGeom prst="rect">
            <a:avLst/>
          </a:prstGeom>
          <a:noFill/>
          <a:ln>
            <a:noFill/>
          </a:ln>
        </p:spPr>
      </p:pic>
      <p:pic>
        <p:nvPicPr>
          <p:cNvPr id="5" name="Google Shape;104;p5">
            <a:extLst>
              <a:ext uri="{FF2B5EF4-FFF2-40B4-BE49-F238E27FC236}">
                <a16:creationId xmlns:a16="http://schemas.microsoft.com/office/drawing/2014/main" id="{647B4936-2A91-41CA-B147-9DEADE87974F}"/>
              </a:ext>
            </a:extLst>
          </p:cNvPr>
          <p:cNvPicPr preferRelativeResize="0"/>
          <p:nvPr/>
        </p:nvPicPr>
        <p:blipFill rotWithShape="1">
          <a:blip r:embed="rId3">
            <a:alphaModFix/>
          </a:blip>
          <a:srcRect/>
          <a:stretch/>
        </p:blipFill>
        <p:spPr>
          <a:xfrm>
            <a:off x="0" y="-885275"/>
            <a:ext cx="9144000" cy="5143500"/>
          </a:xfrm>
          <a:prstGeom prst="rect">
            <a:avLst/>
          </a:prstGeom>
          <a:noFill/>
          <a:ln>
            <a:noFill/>
          </a:ln>
        </p:spPr>
      </p:pic>
      <p:pic>
        <p:nvPicPr>
          <p:cNvPr id="6" name="Google Shape;105;p5" descr="help.jpg">
            <a:extLst>
              <a:ext uri="{FF2B5EF4-FFF2-40B4-BE49-F238E27FC236}">
                <a16:creationId xmlns:a16="http://schemas.microsoft.com/office/drawing/2014/main" id="{989D6F80-1B54-49F8-B331-CAB6A01401BA}"/>
              </a:ext>
            </a:extLst>
          </p:cNvPr>
          <p:cNvPicPr preferRelativeResize="0">
            <a:picLocks noGrp="1"/>
          </p:cNvPicPr>
          <p:nvPr>
            <p:ph type="body" idx="1"/>
          </p:nvPr>
        </p:nvPicPr>
        <p:blipFill rotWithShape="1">
          <a:blip r:embed="rId4">
            <a:alphaModFix/>
          </a:blip>
          <a:srcRect/>
          <a:stretch/>
        </p:blipFill>
        <p:spPr>
          <a:xfrm>
            <a:off x="0" y="3726219"/>
            <a:ext cx="4572000" cy="3131781"/>
          </a:xfrm>
          <a:prstGeom prst="rect">
            <a:avLst/>
          </a:prstGeom>
          <a:noFill/>
          <a:ln>
            <a:noFill/>
          </a:ln>
        </p:spPr>
      </p:pic>
      <p:pic>
        <p:nvPicPr>
          <p:cNvPr id="7" name="Google Shape;106;p5">
            <a:extLst>
              <a:ext uri="{FF2B5EF4-FFF2-40B4-BE49-F238E27FC236}">
                <a16:creationId xmlns:a16="http://schemas.microsoft.com/office/drawing/2014/main" id="{504EC7FA-4A31-4F1A-9EB1-EFB053B2D964}"/>
              </a:ext>
            </a:extLst>
          </p:cNvPr>
          <p:cNvPicPr preferRelativeResize="0"/>
          <p:nvPr/>
        </p:nvPicPr>
        <p:blipFill rotWithShape="1">
          <a:blip r:embed="rId5">
            <a:alphaModFix/>
          </a:blip>
          <a:srcRect/>
          <a:stretch/>
        </p:blipFill>
        <p:spPr>
          <a:xfrm>
            <a:off x="4572000" y="4041030"/>
            <a:ext cx="4572001" cy="2818429"/>
          </a:xfrm>
          <a:prstGeom prst="rect">
            <a:avLst/>
          </a:prstGeom>
          <a:noFill/>
          <a:ln>
            <a:noFill/>
          </a:ln>
        </p:spPr>
      </p:pic>
      <p:sp>
        <p:nvSpPr>
          <p:cNvPr id="8" name="Google Shape;107;p5">
            <a:extLst>
              <a:ext uri="{FF2B5EF4-FFF2-40B4-BE49-F238E27FC236}">
                <a16:creationId xmlns:a16="http://schemas.microsoft.com/office/drawing/2014/main" id="{234B4DA2-285C-4375-9D2C-7D35AF281C92}"/>
              </a:ext>
            </a:extLst>
          </p:cNvPr>
          <p:cNvSpPr txBox="1"/>
          <p:nvPr/>
        </p:nvSpPr>
        <p:spPr>
          <a:xfrm>
            <a:off x="1955321" y="3655698"/>
            <a:ext cx="5980982" cy="400069"/>
          </a:xfrm>
          <a:prstGeom prst="rect">
            <a:avLst/>
          </a:prstGeom>
          <a:solidFill>
            <a:srgbClr val="FFFF0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1" dirty="0">
                <a:solidFill>
                  <a:srgbClr val="FF0000"/>
                </a:solidFill>
                <a:latin typeface="+mj-lt"/>
                <a:ea typeface="Calibri"/>
                <a:cs typeface="Calibri"/>
                <a:sym typeface="Calibri"/>
              </a:rPr>
              <a:t>Yes, our ‘best thinking’ got us here</a:t>
            </a:r>
            <a:endParaRPr lang="en-US" sz="2000" b="1" i="1" u="none" strike="noStrike" cap="none" dirty="0">
              <a:solidFill>
                <a:srgbClr val="FF0000"/>
              </a:solidFill>
              <a:latin typeface="+mj-lt"/>
              <a:ea typeface="Calibri"/>
              <a:cs typeface="Calibri"/>
            </a:endParaRPr>
          </a:p>
        </p:txBody>
      </p:sp>
    </p:spTree>
    <p:extLst>
      <p:ext uri="{BB962C8B-B14F-4D97-AF65-F5344CB8AC3E}">
        <p14:creationId xmlns:p14="http://schemas.microsoft.com/office/powerpoint/2010/main" val="214809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DBA96E7-E974-469B-A6CE-36330A74849B}"/>
              </a:ext>
            </a:extLst>
          </p:cNvPr>
          <p:cNvSpPr/>
          <p:nvPr/>
        </p:nvSpPr>
        <p:spPr>
          <a:xfrm>
            <a:off x="801816" y="571414"/>
            <a:ext cx="4035481" cy="257235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126E3A6E-0DB8-464E-9A52-74933D5E29BC}"/>
              </a:ext>
            </a:extLst>
          </p:cNvPr>
          <p:cNvSpPr/>
          <p:nvPr/>
        </p:nvSpPr>
        <p:spPr>
          <a:xfrm>
            <a:off x="3894143" y="3581640"/>
            <a:ext cx="4583229" cy="257235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2F4F92AB-3C0D-4007-8809-9EAE0AF429EF}"/>
              </a:ext>
            </a:extLst>
          </p:cNvPr>
          <p:cNvSpPr txBox="1"/>
          <p:nvPr/>
        </p:nvSpPr>
        <p:spPr>
          <a:xfrm>
            <a:off x="5801359" y="623856"/>
            <a:ext cx="3111635" cy="523220"/>
          </a:xfrm>
          <a:prstGeom prst="rect">
            <a:avLst/>
          </a:prstGeom>
          <a:noFill/>
        </p:spPr>
        <p:txBody>
          <a:bodyPr wrap="square" rtlCol="0">
            <a:spAutoFit/>
          </a:bodyPr>
          <a:lstStyle/>
          <a:p>
            <a:r>
              <a:rPr lang="en-US" sz="2800" i="1" dirty="0">
                <a:solidFill>
                  <a:schemeClr val="bg1"/>
                </a:solidFill>
              </a:rPr>
              <a:t>What changed?</a:t>
            </a:r>
          </a:p>
        </p:txBody>
      </p:sp>
      <p:sp>
        <p:nvSpPr>
          <p:cNvPr id="5" name="TextBox 4">
            <a:extLst>
              <a:ext uri="{FF2B5EF4-FFF2-40B4-BE49-F238E27FC236}">
                <a16:creationId xmlns:a16="http://schemas.microsoft.com/office/drawing/2014/main" id="{DA0116D7-BA16-45D9-BB74-CC9020E261C0}"/>
              </a:ext>
            </a:extLst>
          </p:cNvPr>
          <p:cNvSpPr txBox="1"/>
          <p:nvPr/>
        </p:nvSpPr>
        <p:spPr>
          <a:xfrm>
            <a:off x="761958" y="4693279"/>
            <a:ext cx="2521819" cy="523220"/>
          </a:xfrm>
          <a:prstGeom prst="rect">
            <a:avLst/>
          </a:prstGeom>
          <a:noFill/>
        </p:spPr>
        <p:txBody>
          <a:bodyPr wrap="square" rtlCol="0">
            <a:spAutoFit/>
          </a:bodyPr>
          <a:lstStyle/>
          <a:p>
            <a:r>
              <a:rPr lang="en-US" sz="2800" i="1" dirty="0">
                <a:solidFill>
                  <a:schemeClr val="bg1"/>
                </a:solidFill>
              </a:rPr>
              <a:t>Everything!</a:t>
            </a:r>
          </a:p>
        </p:txBody>
      </p:sp>
      <p:sp>
        <p:nvSpPr>
          <p:cNvPr id="6" name="Isosceles Triangle 5">
            <a:extLst>
              <a:ext uri="{FF2B5EF4-FFF2-40B4-BE49-F238E27FC236}">
                <a16:creationId xmlns:a16="http://schemas.microsoft.com/office/drawing/2014/main" id="{03D7BBB0-DF4D-4BEE-B135-16C34467A7D0}"/>
              </a:ext>
            </a:extLst>
          </p:cNvPr>
          <p:cNvSpPr/>
          <p:nvPr/>
        </p:nvSpPr>
        <p:spPr>
          <a:xfrm rot="1266228">
            <a:off x="459352" y="2210703"/>
            <a:ext cx="2703939" cy="1468517"/>
          </a:xfrm>
          <a:prstGeom prst="triangle">
            <a:avLst>
              <a:gd name="adj" fmla="val 456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DMO-</a:t>
            </a:r>
          </a:p>
          <a:p>
            <a:pPr algn="ctr"/>
            <a:r>
              <a:rPr lang="en-US" dirty="0">
                <a:solidFill>
                  <a:schemeClr val="tx1"/>
                </a:solidFill>
              </a:rPr>
              <a:t>Destination Marketing Organizations</a:t>
            </a:r>
          </a:p>
        </p:txBody>
      </p:sp>
      <p:sp>
        <p:nvSpPr>
          <p:cNvPr id="7" name="Isosceles Triangle 6">
            <a:extLst>
              <a:ext uri="{FF2B5EF4-FFF2-40B4-BE49-F238E27FC236}">
                <a16:creationId xmlns:a16="http://schemas.microsoft.com/office/drawing/2014/main" id="{28BBBF7A-D2F4-423D-8754-2DF3C0221E4F}"/>
              </a:ext>
            </a:extLst>
          </p:cNvPr>
          <p:cNvSpPr/>
          <p:nvPr/>
        </p:nvSpPr>
        <p:spPr>
          <a:xfrm rot="12361526">
            <a:off x="7504938" y="3535723"/>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1EBEBB35-F7BC-4272-807E-3DF4B1CD19D8}"/>
              </a:ext>
            </a:extLst>
          </p:cNvPr>
          <p:cNvSpPr/>
          <p:nvPr/>
        </p:nvSpPr>
        <p:spPr>
          <a:xfrm rot="12114808">
            <a:off x="6971553" y="3270718"/>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5B05AA1E-472E-45E6-B256-8216A4DB572A}"/>
              </a:ext>
            </a:extLst>
          </p:cNvPr>
          <p:cNvSpPr/>
          <p:nvPr/>
        </p:nvSpPr>
        <p:spPr>
          <a:xfrm rot="10499041">
            <a:off x="5683810" y="3170306"/>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B3A68CD3-C5F0-4329-A675-BA7DAD9F713F}"/>
              </a:ext>
            </a:extLst>
          </p:cNvPr>
          <p:cNvSpPr/>
          <p:nvPr/>
        </p:nvSpPr>
        <p:spPr>
          <a:xfrm rot="9190377">
            <a:off x="4239980" y="3604194"/>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E4470720-7C67-4BE0-A993-F0595E25A71C}"/>
              </a:ext>
            </a:extLst>
          </p:cNvPr>
          <p:cNvSpPr/>
          <p:nvPr/>
        </p:nvSpPr>
        <p:spPr>
          <a:xfrm rot="6831977">
            <a:off x="3709576" y="4034534"/>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31C4FCEB-A604-4E10-9BD0-0791C8DEE4CD}"/>
              </a:ext>
            </a:extLst>
          </p:cNvPr>
          <p:cNvSpPr/>
          <p:nvPr/>
        </p:nvSpPr>
        <p:spPr>
          <a:xfrm rot="9190377">
            <a:off x="4980217" y="3323008"/>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6C89390-7BCE-4477-8C3D-F25BE7ECB30A}"/>
              </a:ext>
            </a:extLst>
          </p:cNvPr>
          <p:cNvSpPr/>
          <p:nvPr/>
        </p:nvSpPr>
        <p:spPr>
          <a:xfrm rot="4282723">
            <a:off x="3633483" y="4687035"/>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D72C17D-1580-4F67-83B1-11B88459459A}"/>
              </a:ext>
            </a:extLst>
          </p:cNvPr>
          <p:cNvSpPr/>
          <p:nvPr/>
        </p:nvSpPr>
        <p:spPr>
          <a:xfrm rot="11453322">
            <a:off x="6390351" y="3153561"/>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43DAD398-7B86-4810-A8BB-3C2883608E5B}"/>
              </a:ext>
            </a:extLst>
          </p:cNvPr>
          <p:cNvSpPr/>
          <p:nvPr/>
        </p:nvSpPr>
        <p:spPr>
          <a:xfrm rot="2149503">
            <a:off x="4674230" y="5623194"/>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30B1B8F5-77B5-4E09-9E54-69E96A33AFDC}"/>
              </a:ext>
            </a:extLst>
          </p:cNvPr>
          <p:cNvSpPr/>
          <p:nvPr/>
        </p:nvSpPr>
        <p:spPr>
          <a:xfrm rot="543745">
            <a:off x="5297974" y="5803878"/>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9D7F2529-5AED-40E4-8576-D1978852EAB6}"/>
              </a:ext>
            </a:extLst>
          </p:cNvPr>
          <p:cNvSpPr/>
          <p:nvPr/>
        </p:nvSpPr>
        <p:spPr>
          <a:xfrm>
            <a:off x="6025165" y="5835084"/>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A965016-8289-46B6-A564-4482451EB12D}"/>
              </a:ext>
            </a:extLst>
          </p:cNvPr>
          <p:cNvSpPr/>
          <p:nvPr/>
        </p:nvSpPr>
        <p:spPr>
          <a:xfrm rot="20395162">
            <a:off x="6791484" y="5750022"/>
            <a:ext cx="649803" cy="6616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6FEFE950-7359-4107-B360-425C9640D229}"/>
              </a:ext>
            </a:extLst>
          </p:cNvPr>
          <p:cNvSpPr/>
          <p:nvPr/>
        </p:nvSpPr>
        <p:spPr>
          <a:xfrm rot="19660783">
            <a:off x="7649198" y="5451369"/>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FE9BA9C-59AB-4833-B4E3-9C27A8B2593A}"/>
              </a:ext>
            </a:extLst>
          </p:cNvPr>
          <p:cNvSpPr/>
          <p:nvPr/>
        </p:nvSpPr>
        <p:spPr>
          <a:xfrm rot="17629170">
            <a:off x="8078982" y="4899663"/>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5339F695-180C-4FD8-8143-551DA435B95A}"/>
              </a:ext>
            </a:extLst>
          </p:cNvPr>
          <p:cNvSpPr/>
          <p:nvPr/>
        </p:nvSpPr>
        <p:spPr>
          <a:xfrm rot="15647906">
            <a:off x="8296379" y="4393671"/>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EE4AD2CF-ADAA-4CFE-A8EA-763D87DF41DD}"/>
              </a:ext>
            </a:extLst>
          </p:cNvPr>
          <p:cNvSpPr/>
          <p:nvPr/>
        </p:nvSpPr>
        <p:spPr>
          <a:xfrm rot="13819204">
            <a:off x="7912342" y="3839571"/>
            <a:ext cx="452387" cy="6833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08AAE3D-93B2-44C2-BFE8-50C2244380FF}"/>
              </a:ext>
            </a:extLst>
          </p:cNvPr>
          <p:cNvSpPr txBox="1"/>
          <p:nvPr/>
        </p:nvSpPr>
        <p:spPr>
          <a:xfrm>
            <a:off x="5773178" y="1257876"/>
            <a:ext cx="3109673" cy="523220"/>
          </a:xfrm>
          <a:prstGeom prst="rect">
            <a:avLst/>
          </a:prstGeom>
          <a:noFill/>
        </p:spPr>
        <p:txBody>
          <a:bodyPr wrap="square" rtlCol="0">
            <a:spAutoFit/>
          </a:bodyPr>
          <a:lstStyle/>
          <a:p>
            <a:r>
              <a:rPr lang="en-US" i="1" dirty="0">
                <a:solidFill>
                  <a:schemeClr val="bg1"/>
                </a:solidFill>
              </a:rPr>
              <a:t>…in guiding travelers expectations to ..and behavior in …a destination </a:t>
            </a:r>
          </a:p>
        </p:txBody>
      </p:sp>
      <p:sp>
        <p:nvSpPr>
          <p:cNvPr id="35" name="Isosceles Triangle 34">
            <a:extLst>
              <a:ext uri="{FF2B5EF4-FFF2-40B4-BE49-F238E27FC236}">
                <a16:creationId xmlns:a16="http://schemas.microsoft.com/office/drawing/2014/main" id="{0CB5B5A9-B2AC-43C6-8C50-56EEAE02B086}"/>
              </a:ext>
            </a:extLst>
          </p:cNvPr>
          <p:cNvSpPr/>
          <p:nvPr/>
        </p:nvSpPr>
        <p:spPr>
          <a:xfrm rot="2764392">
            <a:off x="3562593" y="5189710"/>
            <a:ext cx="1231641" cy="1165610"/>
          </a:xfrm>
          <a:prstGeom prst="triangle">
            <a:avLst>
              <a:gd name="adj" fmla="val 456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DMO</a:t>
            </a:r>
          </a:p>
        </p:txBody>
      </p:sp>
      <p:sp>
        <p:nvSpPr>
          <p:cNvPr id="37" name="TextBox 36">
            <a:extLst>
              <a:ext uri="{FF2B5EF4-FFF2-40B4-BE49-F238E27FC236}">
                <a16:creationId xmlns:a16="http://schemas.microsoft.com/office/drawing/2014/main" id="{0AC87193-D4A3-48A4-99D7-05C9DFC497F3}"/>
              </a:ext>
            </a:extLst>
          </p:cNvPr>
          <p:cNvSpPr txBox="1"/>
          <p:nvPr/>
        </p:nvSpPr>
        <p:spPr>
          <a:xfrm>
            <a:off x="1436422" y="1498057"/>
            <a:ext cx="3135577" cy="523220"/>
          </a:xfrm>
          <a:prstGeom prst="rect">
            <a:avLst/>
          </a:prstGeom>
          <a:noFill/>
        </p:spPr>
        <p:txBody>
          <a:bodyPr wrap="square" rtlCol="0">
            <a:spAutoFit/>
          </a:bodyPr>
          <a:lstStyle/>
          <a:p>
            <a:r>
              <a:rPr lang="en-US" dirty="0"/>
              <a:t>Who </a:t>
            </a:r>
            <a:r>
              <a:rPr lang="en-US" b="1" i="1" dirty="0"/>
              <a:t>was</a:t>
            </a:r>
            <a:r>
              <a:rPr lang="en-US" dirty="0"/>
              <a:t> marketing, hosting, influencing visitor behavior?</a:t>
            </a:r>
          </a:p>
        </p:txBody>
      </p:sp>
      <p:sp>
        <p:nvSpPr>
          <p:cNvPr id="38" name="TextBox 37">
            <a:extLst>
              <a:ext uri="{FF2B5EF4-FFF2-40B4-BE49-F238E27FC236}">
                <a16:creationId xmlns:a16="http://schemas.microsoft.com/office/drawing/2014/main" id="{AB7159B6-89A6-4300-90D4-9F6EF8BD35A1}"/>
              </a:ext>
            </a:extLst>
          </p:cNvPr>
          <p:cNvSpPr txBox="1"/>
          <p:nvPr/>
        </p:nvSpPr>
        <p:spPr>
          <a:xfrm>
            <a:off x="1899481" y="1250008"/>
            <a:ext cx="2210004" cy="307777"/>
          </a:xfrm>
          <a:prstGeom prst="rect">
            <a:avLst/>
          </a:prstGeom>
          <a:noFill/>
        </p:spPr>
        <p:txBody>
          <a:bodyPr wrap="square" rtlCol="0">
            <a:spAutoFit/>
          </a:bodyPr>
          <a:lstStyle/>
          <a:p>
            <a:r>
              <a:rPr lang="en-US" dirty="0"/>
              <a:t>Tahoe (destination)</a:t>
            </a:r>
          </a:p>
        </p:txBody>
      </p:sp>
      <p:sp>
        <p:nvSpPr>
          <p:cNvPr id="39" name="Isosceles Triangle 38">
            <a:extLst>
              <a:ext uri="{FF2B5EF4-FFF2-40B4-BE49-F238E27FC236}">
                <a16:creationId xmlns:a16="http://schemas.microsoft.com/office/drawing/2014/main" id="{04889773-A123-40F0-B7D9-AB5E47AB9818}"/>
              </a:ext>
            </a:extLst>
          </p:cNvPr>
          <p:cNvSpPr/>
          <p:nvPr/>
        </p:nvSpPr>
        <p:spPr>
          <a:xfrm rot="19876104">
            <a:off x="2676803" y="2243631"/>
            <a:ext cx="2412692" cy="1212802"/>
          </a:xfrm>
          <a:prstGeom prst="triangle">
            <a:avLst>
              <a:gd name="adj" fmla="val 456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Conferences</a:t>
            </a:r>
          </a:p>
        </p:txBody>
      </p:sp>
      <p:sp>
        <p:nvSpPr>
          <p:cNvPr id="40" name="Isosceles Triangle 39">
            <a:extLst>
              <a:ext uri="{FF2B5EF4-FFF2-40B4-BE49-F238E27FC236}">
                <a16:creationId xmlns:a16="http://schemas.microsoft.com/office/drawing/2014/main" id="{F3C47175-6092-4722-8667-F7AFB69D9E3D}"/>
              </a:ext>
            </a:extLst>
          </p:cNvPr>
          <p:cNvSpPr/>
          <p:nvPr/>
        </p:nvSpPr>
        <p:spPr>
          <a:xfrm rot="5874400">
            <a:off x="480962" y="428114"/>
            <a:ext cx="1300781" cy="1196670"/>
          </a:xfrm>
          <a:prstGeom prst="triangle">
            <a:avLst>
              <a:gd name="adj" fmla="val 456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Clubs</a:t>
            </a:r>
          </a:p>
        </p:txBody>
      </p:sp>
      <p:sp>
        <p:nvSpPr>
          <p:cNvPr id="41" name="Isosceles Triangle 40">
            <a:extLst>
              <a:ext uri="{FF2B5EF4-FFF2-40B4-BE49-F238E27FC236}">
                <a16:creationId xmlns:a16="http://schemas.microsoft.com/office/drawing/2014/main" id="{E1C8F984-5E1D-40D5-8162-F8280E35E919}"/>
              </a:ext>
            </a:extLst>
          </p:cNvPr>
          <p:cNvSpPr/>
          <p:nvPr/>
        </p:nvSpPr>
        <p:spPr>
          <a:xfrm rot="16200000">
            <a:off x="4183873" y="786283"/>
            <a:ext cx="1120571" cy="1283682"/>
          </a:xfrm>
          <a:prstGeom prst="triangle">
            <a:avLst>
              <a:gd name="adj" fmla="val 4561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
        <p:nvSpPr>
          <p:cNvPr id="42" name="TextBox 41">
            <a:extLst>
              <a:ext uri="{FF2B5EF4-FFF2-40B4-BE49-F238E27FC236}">
                <a16:creationId xmlns:a16="http://schemas.microsoft.com/office/drawing/2014/main" id="{4B699D7D-8520-4318-86D9-0EDFDE06BE63}"/>
              </a:ext>
            </a:extLst>
          </p:cNvPr>
          <p:cNvSpPr txBox="1"/>
          <p:nvPr/>
        </p:nvSpPr>
        <p:spPr>
          <a:xfrm>
            <a:off x="4472637" y="1238299"/>
            <a:ext cx="899164" cy="307777"/>
          </a:xfrm>
          <a:prstGeom prst="rect">
            <a:avLst/>
          </a:prstGeom>
          <a:noFill/>
        </p:spPr>
        <p:txBody>
          <a:bodyPr wrap="square" rtlCol="0">
            <a:spAutoFit/>
          </a:bodyPr>
          <a:lstStyle/>
          <a:p>
            <a:r>
              <a:rPr lang="en-US" dirty="0"/>
              <a:t>Events</a:t>
            </a:r>
          </a:p>
        </p:txBody>
      </p:sp>
      <p:sp>
        <p:nvSpPr>
          <p:cNvPr id="43" name="TextBox 42">
            <a:extLst>
              <a:ext uri="{FF2B5EF4-FFF2-40B4-BE49-F238E27FC236}">
                <a16:creationId xmlns:a16="http://schemas.microsoft.com/office/drawing/2014/main" id="{70311635-0EC9-49B8-8F50-C53E2010EB30}"/>
              </a:ext>
            </a:extLst>
          </p:cNvPr>
          <p:cNvSpPr txBox="1"/>
          <p:nvPr/>
        </p:nvSpPr>
        <p:spPr>
          <a:xfrm>
            <a:off x="808397" y="858174"/>
            <a:ext cx="899164" cy="307777"/>
          </a:xfrm>
          <a:prstGeom prst="rect">
            <a:avLst/>
          </a:prstGeom>
          <a:noFill/>
        </p:spPr>
        <p:txBody>
          <a:bodyPr wrap="square" rtlCol="0">
            <a:spAutoFit/>
          </a:bodyPr>
          <a:lstStyle/>
          <a:p>
            <a:r>
              <a:rPr lang="en-US" dirty="0"/>
              <a:t>Friends</a:t>
            </a:r>
          </a:p>
        </p:txBody>
      </p:sp>
      <p:sp>
        <p:nvSpPr>
          <p:cNvPr id="44" name="TextBox 43">
            <a:extLst>
              <a:ext uri="{FF2B5EF4-FFF2-40B4-BE49-F238E27FC236}">
                <a16:creationId xmlns:a16="http://schemas.microsoft.com/office/drawing/2014/main" id="{920B8564-0AC1-487C-9F31-2C5DFEC028DC}"/>
              </a:ext>
            </a:extLst>
          </p:cNvPr>
          <p:cNvSpPr txBox="1"/>
          <p:nvPr/>
        </p:nvSpPr>
        <p:spPr>
          <a:xfrm>
            <a:off x="7569506" y="5713416"/>
            <a:ext cx="899164" cy="307777"/>
          </a:xfrm>
          <a:prstGeom prst="rect">
            <a:avLst/>
          </a:prstGeom>
          <a:noFill/>
        </p:spPr>
        <p:txBody>
          <a:bodyPr wrap="square" rtlCol="0">
            <a:spAutoFit/>
          </a:bodyPr>
          <a:lstStyle/>
          <a:p>
            <a:r>
              <a:rPr lang="en-US" dirty="0" err="1">
                <a:solidFill>
                  <a:srgbClr val="FFFF00"/>
                </a:solidFill>
              </a:rPr>
              <a:t>TikTok</a:t>
            </a:r>
            <a:endParaRPr lang="en-US" dirty="0">
              <a:solidFill>
                <a:srgbClr val="FFFF00"/>
              </a:solidFill>
            </a:endParaRPr>
          </a:p>
        </p:txBody>
      </p:sp>
      <p:sp>
        <p:nvSpPr>
          <p:cNvPr id="45" name="TextBox 44">
            <a:extLst>
              <a:ext uri="{FF2B5EF4-FFF2-40B4-BE49-F238E27FC236}">
                <a16:creationId xmlns:a16="http://schemas.microsoft.com/office/drawing/2014/main" id="{3116CECD-79EE-4AB0-ABCF-33C6369AD807}"/>
              </a:ext>
            </a:extLst>
          </p:cNvPr>
          <p:cNvSpPr txBox="1"/>
          <p:nvPr/>
        </p:nvSpPr>
        <p:spPr>
          <a:xfrm>
            <a:off x="7907862" y="3947470"/>
            <a:ext cx="899164" cy="307777"/>
          </a:xfrm>
          <a:prstGeom prst="rect">
            <a:avLst/>
          </a:prstGeom>
          <a:noFill/>
        </p:spPr>
        <p:txBody>
          <a:bodyPr wrap="square" rtlCol="0">
            <a:spAutoFit/>
          </a:bodyPr>
          <a:lstStyle/>
          <a:p>
            <a:r>
              <a:rPr lang="en-US" dirty="0">
                <a:solidFill>
                  <a:srgbClr val="FFFF00"/>
                </a:solidFill>
              </a:rPr>
              <a:t>Twitter</a:t>
            </a:r>
          </a:p>
        </p:txBody>
      </p:sp>
      <p:sp>
        <p:nvSpPr>
          <p:cNvPr id="46" name="TextBox 45">
            <a:extLst>
              <a:ext uri="{FF2B5EF4-FFF2-40B4-BE49-F238E27FC236}">
                <a16:creationId xmlns:a16="http://schemas.microsoft.com/office/drawing/2014/main" id="{A3D28822-480C-4CA5-9AC4-A80892AB77AE}"/>
              </a:ext>
            </a:extLst>
          </p:cNvPr>
          <p:cNvSpPr txBox="1"/>
          <p:nvPr/>
        </p:nvSpPr>
        <p:spPr>
          <a:xfrm>
            <a:off x="7411698" y="3521711"/>
            <a:ext cx="1250238" cy="307777"/>
          </a:xfrm>
          <a:prstGeom prst="rect">
            <a:avLst/>
          </a:prstGeom>
          <a:noFill/>
        </p:spPr>
        <p:txBody>
          <a:bodyPr wrap="square" rtlCol="0">
            <a:spAutoFit/>
          </a:bodyPr>
          <a:lstStyle/>
          <a:p>
            <a:r>
              <a:rPr lang="en-US" dirty="0">
                <a:solidFill>
                  <a:srgbClr val="FFFF00"/>
                </a:solidFill>
              </a:rPr>
              <a:t>Conferences</a:t>
            </a:r>
          </a:p>
        </p:txBody>
      </p:sp>
      <p:sp>
        <p:nvSpPr>
          <p:cNvPr id="48" name="TextBox 47">
            <a:extLst>
              <a:ext uri="{FF2B5EF4-FFF2-40B4-BE49-F238E27FC236}">
                <a16:creationId xmlns:a16="http://schemas.microsoft.com/office/drawing/2014/main" id="{9961262B-193D-49E0-9737-E9F77373529F}"/>
              </a:ext>
            </a:extLst>
          </p:cNvPr>
          <p:cNvSpPr txBox="1"/>
          <p:nvPr/>
        </p:nvSpPr>
        <p:spPr>
          <a:xfrm>
            <a:off x="5096253" y="6106349"/>
            <a:ext cx="899164" cy="307777"/>
          </a:xfrm>
          <a:prstGeom prst="rect">
            <a:avLst/>
          </a:prstGeom>
          <a:noFill/>
        </p:spPr>
        <p:txBody>
          <a:bodyPr wrap="square" rtlCol="0">
            <a:spAutoFit/>
          </a:bodyPr>
          <a:lstStyle/>
          <a:p>
            <a:r>
              <a:rPr lang="en-US" dirty="0">
                <a:solidFill>
                  <a:srgbClr val="FFFF00"/>
                </a:solidFill>
              </a:rPr>
              <a:t>Clubs</a:t>
            </a:r>
          </a:p>
        </p:txBody>
      </p:sp>
      <p:sp>
        <p:nvSpPr>
          <p:cNvPr id="49" name="TextBox 48">
            <a:extLst>
              <a:ext uri="{FF2B5EF4-FFF2-40B4-BE49-F238E27FC236}">
                <a16:creationId xmlns:a16="http://schemas.microsoft.com/office/drawing/2014/main" id="{367582B4-3718-4C2A-B3E1-D35F988246B5}"/>
              </a:ext>
            </a:extLst>
          </p:cNvPr>
          <p:cNvSpPr txBox="1"/>
          <p:nvPr/>
        </p:nvSpPr>
        <p:spPr>
          <a:xfrm>
            <a:off x="4892578" y="3394141"/>
            <a:ext cx="899164" cy="307777"/>
          </a:xfrm>
          <a:prstGeom prst="rect">
            <a:avLst/>
          </a:prstGeom>
          <a:noFill/>
        </p:spPr>
        <p:txBody>
          <a:bodyPr wrap="square" rtlCol="0">
            <a:spAutoFit/>
          </a:bodyPr>
          <a:lstStyle/>
          <a:p>
            <a:r>
              <a:rPr lang="en-US" b="1" dirty="0">
                <a:solidFill>
                  <a:srgbClr val="FFFF00"/>
                </a:solidFill>
              </a:rPr>
              <a:t>Media</a:t>
            </a:r>
          </a:p>
        </p:txBody>
      </p:sp>
      <p:sp>
        <p:nvSpPr>
          <p:cNvPr id="50" name="TextBox 49">
            <a:extLst>
              <a:ext uri="{FF2B5EF4-FFF2-40B4-BE49-F238E27FC236}">
                <a16:creationId xmlns:a16="http://schemas.microsoft.com/office/drawing/2014/main" id="{E1EA98CD-AECC-4444-A015-DAFB10BFA79A}"/>
              </a:ext>
            </a:extLst>
          </p:cNvPr>
          <p:cNvSpPr txBox="1"/>
          <p:nvPr/>
        </p:nvSpPr>
        <p:spPr>
          <a:xfrm>
            <a:off x="3453651" y="4213188"/>
            <a:ext cx="899164" cy="307777"/>
          </a:xfrm>
          <a:prstGeom prst="rect">
            <a:avLst/>
          </a:prstGeom>
          <a:noFill/>
        </p:spPr>
        <p:txBody>
          <a:bodyPr wrap="square" rtlCol="0">
            <a:spAutoFit/>
          </a:bodyPr>
          <a:lstStyle/>
          <a:p>
            <a:r>
              <a:rPr lang="en-US" b="1" dirty="0">
                <a:solidFill>
                  <a:srgbClr val="FFFF00"/>
                </a:solidFill>
              </a:rPr>
              <a:t>VRBO</a:t>
            </a:r>
          </a:p>
        </p:txBody>
      </p:sp>
      <p:sp>
        <p:nvSpPr>
          <p:cNvPr id="51" name="TextBox 50">
            <a:extLst>
              <a:ext uri="{FF2B5EF4-FFF2-40B4-BE49-F238E27FC236}">
                <a16:creationId xmlns:a16="http://schemas.microsoft.com/office/drawing/2014/main" id="{A127885C-E653-49C8-807F-4B6DF417B9EB}"/>
              </a:ext>
            </a:extLst>
          </p:cNvPr>
          <p:cNvSpPr txBox="1"/>
          <p:nvPr/>
        </p:nvSpPr>
        <p:spPr>
          <a:xfrm>
            <a:off x="4006318" y="3633699"/>
            <a:ext cx="899164" cy="307777"/>
          </a:xfrm>
          <a:prstGeom prst="rect">
            <a:avLst/>
          </a:prstGeom>
          <a:noFill/>
        </p:spPr>
        <p:txBody>
          <a:bodyPr wrap="square" rtlCol="0">
            <a:spAutoFit/>
          </a:bodyPr>
          <a:lstStyle/>
          <a:p>
            <a:r>
              <a:rPr lang="en-US" dirty="0">
                <a:solidFill>
                  <a:srgbClr val="FFFF00"/>
                </a:solidFill>
              </a:rPr>
              <a:t>Friends</a:t>
            </a:r>
          </a:p>
        </p:txBody>
      </p:sp>
      <p:sp>
        <p:nvSpPr>
          <p:cNvPr id="52" name="TextBox 51">
            <a:extLst>
              <a:ext uri="{FF2B5EF4-FFF2-40B4-BE49-F238E27FC236}">
                <a16:creationId xmlns:a16="http://schemas.microsoft.com/office/drawing/2014/main" id="{90EF35ED-5708-4EE1-8B81-E69854787090}"/>
              </a:ext>
            </a:extLst>
          </p:cNvPr>
          <p:cNvSpPr txBox="1"/>
          <p:nvPr/>
        </p:nvSpPr>
        <p:spPr>
          <a:xfrm>
            <a:off x="6279413" y="3173210"/>
            <a:ext cx="899164" cy="307777"/>
          </a:xfrm>
          <a:prstGeom prst="rect">
            <a:avLst/>
          </a:prstGeom>
          <a:noFill/>
        </p:spPr>
        <p:txBody>
          <a:bodyPr wrap="square" rtlCol="0">
            <a:spAutoFit/>
          </a:bodyPr>
          <a:lstStyle/>
          <a:p>
            <a:r>
              <a:rPr lang="en-US" b="1" dirty="0">
                <a:solidFill>
                  <a:srgbClr val="FFFF00"/>
                </a:solidFill>
              </a:rPr>
              <a:t>Airbnb</a:t>
            </a:r>
          </a:p>
        </p:txBody>
      </p:sp>
      <p:sp>
        <p:nvSpPr>
          <p:cNvPr id="53" name="TextBox 52">
            <a:extLst>
              <a:ext uri="{FF2B5EF4-FFF2-40B4-BE49-F238E27FC236}">
                <a16:creationId xmlns:a16="http://schemas.microsoft.com/office/drawing/2014/main" id="{39643A1E-335F-4E10-AEB0-64269FA12E71}"/>
              </a:ext>
            </a:extLst>
          </p:cNvPr>
          <p:cNvSpPr txBox="1"/>
          <p:nvPr/>
        </p:nvSpPr>
        <p:spPr>
          <a:xfrm>
            <a:off x="5548877" y="3180113"/>
            <a:ext cx="899164" cy="307777"/>
          </a:xfrm>
          <a:prstGeom prst="rect">
            <a:avLst/>
          </a:prstGeom>
          <a:noFill/>
        </p:spPr>
        <p:txBody>
          <a:bodyPr wrap="square" rtlCol="0">
            <a:spAutoFit/>
          </a:bodyPr>
          <a:lstStyle/>
          <a:p>
            <a:r>
              <a:rPr lang="en-US" b="1" dirty="0">
                <a:solidFill>
                  <a:srgbClr val="FFFF00"/>
                </a:solidFill>
              </a:rPr>
              <a:t>Events</a:t>
            </a:r>
          </a:p>
        </p:txBody>
      </p:sp>
      <p:sp>
        <p:nvSpPr>
          <p:cNvPr id="54" name="TextBox 53">
            <a:extLst>
              <a:ext uri="{FF2B5EF4-FFF2-40B4-BE49-F238E27FC236}">
                <a16:creationId xmlns:a16="http://schemas.microsoft.com/office/drawing/2014/main" id="{2A8E1E61-2FA2-4C39-AE22-A80BF244E291}"/>
              </a:ext>
            </a:extLst>
          </p:cNvPr>
          <p:cNvSpPr txBox="1"/>
          <p:nvPr/>
        </p:nvSpPr>
        <p:spPr>
          <a:xfrm>
            <a:off x="3437666" y="4900013"/>
            <a:ext cx="899164" cy="307777"/>
          </a:xfrm>
          <a:prstGeom prst="rect">
            <a:avLst/>
          </a:prstGeom>
          <a:noFill/>
        </p:spPr>
        <p:txBody>
          <a:bodyPr wrap="square" rtlCol="0">
            <a:spAutoFit/>
          </a:bodyPr>
          <a:lstStyle/>
          <a:p>
            <a:r>
              <a:rPr lang="en-US" b="1" dirty="0">
                <a:solidFill>
                  <a:srgbClr val="FFFF00"/>
                </a:solidFill>
              </a:rPr>
              <a:t>STR</a:t>
            </a:r>
          </a:p>
        </p:txBody>
      </p:sp>
      <p:sp>
        <p:nvSpPr>
          <p:cNvPr id="55" name="TextBox 54">
            <a:extLst>
              <a:ext uri="{FF2B5EF4-FFF2-40B4-BE49-F238E27FC236}">
                <a16:creationId xmlns:a16="http://schemas.microsoft.com/office/drawing/2014/main" id="{C5406C81-C20A-4D33-8AA9-F73CD8995FAA}"/>
              </a:ext>
            </a:extLst>
          </p:cNvPr>
          <p:cNvSpPr txBox="1"/>
          <p:nvPr/>
        </p:nvSpPr>
        <p:spPr>
          <a:xfrm>
            <a:off x="4472174" y="5897097"/>
            <a:ext cx="899164" cy="307777"/>
          </a:xfrm>
          <a:prstGeom prst="rect">
            <a:avLst/>
          </a:prstGeom>
          <a:noFill/>
        </p:spPr>
        <p:txBody>
          <a:bodyPr wrap="square" rtlCol="0">
            <a:spAutoFit/>
          </a:bodyPr>
          <a:lstStyle/>
          <a:p>
            <a:r>
              <a:rPr lang="en-US" b="1" dirty="0">
                <a:solidFill>
                  <a:srgbClr val="FFFF00"/>
                </a:solidFill>
              </a:rPr>
              <a:t>Hotels</a:t>
            </a:r>
          </a:p>
        </p:txBody>
      </p:sp>
      <p:sp>
        <p:nvSpPr>
          <p:cNvPr id="56" name="TextBox 55">
            <a:extLst>
              <a:ext uri="{FF2B5EF4-FFF2-40B4-BE49-F238E27FC236}">
                <a16:creationId xmlns:a16="http://schemas.microsoft.com/office/drawing/2014/main" id="{53115FD3-110C-4413-A010-C020BF18CA0A}"/>
              </a:ext>
            </a:extLst>
          </p:cNvPr>
          <p:cNvSpPr txBox="1"/>
          <p:nvPr/>
        </p:nvSpPr>
        <p:spPr>
          <a:xfrm>
            <a:off x="5885507" y="6106349"/>
            <a:ext cx="899164" cy="523220"/>
          </a:xfrm>
          <a:prstGeom prst="rect">
            <a:avLst/>
          </a:prstGeom>
          <a:noFill/>
        </p:spPr>
        <p:txBody>
          <a:bodyPr wrap="square" rtlCol="0">
            <a:spAutoFit/>
          </a:bodyPr>
          <a:lstStyle/>
          <a:p>
            <a:r>
              <a:rPr lang="en-US" dirty="0">
                <a:solidFill>
                  <a:srgbClr val="FFFF00"/>
                </a:solidFill>
              </a:rPr>
              <a:t>Social Media</a:t>
            </a:r>
          </a:p>
        </p:txBody>
      </p:sp>
      <p:sp>
        <p:nvSpPr>
          <p:cNvPr id="57" name="TextBox 56">
            <a:extLst>
              <a:ext uri="{FF2B5EF4-FFF2-40B4-BE49-F238E27FC236}">
                <a16:creationId xmlns:a16="http://schemas.microsoft.com/office/drawing/2014/main" id="{E9602168-8733-41FE-AED5-FBD3D84CFEFF}"/>
              </a:ext>
            </a:extLst>
          </p:cNvPr>
          <p:cNvSpPr txBox="1"/>
          <p:nvPr/>
        </p:nvSpPr>
        <p:spPr>
          <a:xfrm>
            <a:off x="8135836" y="4591030"/>
            <a:ext cx="1046392" cy="307777"/>
          </a:xfrm>
          <a:prstGeom prst="rect">
            <a:avLst/>
          </a:prstGeom>
          <a:noFill/>
        </p:spPr>
        <p:txBody>
          <a:bodyPr wrap="square" rtlCol="0">
            <a:spAutoFit/>
          </a:bodyPr>
          <a:lstStyle/>
          <a:p>
            <a:r>
              <a:rPr lang="en-US" dirty="0">
                <a:solidFill>
                  <a:srgbClr val="FFFF00"/>
                </a:solidFill>
              </a:rPr>
              <a:t>Concerts</a:t>
            </a:r>
          </a:p>
        </p:txBody>
      </p:sp>
      <p:sp>
        <p:nvSpPr>
          <p:cNvPr id="58" name="TextBox 57">
            <a:extLst>
              <a:ext uri="{FF2B5EF4-FFF2-40B4-BE49-F238E27FC236}">
                <a16:creationId xmlns:a16="http://schemas.microsoft.com/office/drawing/2014/main" id="{DACBEB52-01F3-49C3-89B5-A5B5AD78DD66}"/>
              </a:ext>
            </a:extLst>
          </p:cNvPr>
          <p:cNvSpPr txBox="1"/>
          <p:nvPr/>
        </p:nvSpPr>
        <p:spPr>
          <a:xfrm>
            <a:off x="4939563" y="4381252"/>
            <a:ext cx="3309667" cy="523220"/>
          </a:xfrm>
          <a:prstGeom prst="rect">
            <a:avLst/>
          </a:prstGeom>
          <a:noFill/>
        </p:spPr>
        <p:txBody>
          <a:bodyPr wrap="square" rtlCol="0">
            <a:spAutoFit/>
          </a:bodyPr>
          <a:lstStyle/>
          <a:p>
            <a:r>
              <a:rPr lang="en-US" dirty="0"/>
              <a:t>Who </a:t>
            </a:r>
            <a:r>
              <a:rPr lang="en-US" b="1" i="1" dirty="0"/>
              <a:t>is now</a:t>
            </a:r>
            <a:r>
              <a:rPr lang="en-US" dirty="0"/>
              <a:t> marketing, hosting influencing visitor behavior?</a:t>
            </a:r>
          </a:p>
        </p:txBody>
      </p:sp>
      <p:sp>
        <p:nvSpPr>
          <p:cNvPr id="59" name="TextBox 58">
            <a:extLst>
              <a:ext uri="{FF2B5EF4-FFF2-40B4-BE49-F238E27FC236}">
                <a16:creationId xmlns:a16="http://schemas.microsoft.com/office/drawing/2014/main" id="{FCD99398-7579-4EC5-B38D-136BC488B128}"/>
              </a:ext>
            </a:extLst>
          </p:cNvPr>
          <p:cNvSpPr txBox="1"/>
          <p:nvPr/>
        </p:nvSpPr>
        <p:spPr>
          <a:xfrm>
            <a:off x="8120072" y="5123381"/>
            <a:ext cx="899164" cy="307777"/>
          </a:xfrm>
          <a:prstGeom prst="rect">
            <a:avLst/>
          </a:prstGeom>
          <a:noFill/>
        </p:spPr>
        <p:txBody>
          <a:bodyPr wrap="square" rtlCol="0">
            <a:spAutoFit/>
          </a:bodyPr>
          <a:lstStyle/>
          <a:p>
            <a:r>
              <a:rPr lang="en-US" b="1" dirty="0">
                <a:solidFill>
                  <a:srgbClr val="FFFF00"/>
                </a:solidFill>
              </a:rPr>
              <a:t>NGO’s</a:t>
            </a:r>
          </a:p>
        </p:txBody>
      </p:sp>
      <p:sp>
        <p:nvSpPr>
          <p:cNvPr id="60" name="Isosceles Triangle 59">
            <a:extLst>
              <a:ext uri="{FF2B5EF4-FFF2-40B4-BE49-F238E27FC236}">
                <a16:creationId xmlns:a16="http://schemas.microsoft.com/office/drawing/2014/main" id="{1490308C-BA50-46CA-B53A-A4F70399D0D7}"/>
              </a:ext>
            </a:extLst>
          </p:cNvPr>
          <p:cNvSpPr/>
          <p:nvPr/>
        </p:nvSpPr>
        <p:spPr>
          <a:xfrm rot="10800000">
            <a:off x="2331229" y="85713"/>
            <a:ext cx="1120571" cy="1091755"/>
          </a:xfrm>
          <a:prstGeom prst="triangle">
            <a:avLst>
              <a:gd name="adj" fmla="val 4561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
        <p:nvSpPr>
          <p:cNvPr id="61" name="TextBox 60">
            <a:extLst>
              <a:ext uri="{FF2B5EF4-FFF2-40B4-BE49-F238E27FC236}">
                <a16:creationId xmlns:a16="http://schemas.microsoft.com/office/drawing/2014/main" id="{5FEE45A9-C957-4D03-98A4-AF32FE919972}"/>
              </a:ext>
            </a:extLst>
          </p:cNvPr>
          <p:cNvSpPr txBox="1"/>
          <p:nvPr/>
        </p:nvSpPr>
        <p:spPr>
          <a:xfrm>
            <a:off x="2546369" y="276507"/>
            <a:ext cx="899164" cy="307777"/>
          </a:xfrm>
          <a:prstGeom prst="rect">
            <a:avLst/>
          </a:prstGeom>
          <a:noFill/>
        </p:spPr>
        <p:txBody>
          <a:bodyPr wrap="square" rtlCol="0">
            <a:spAutoFit/>
          </a:bodyPr>
          <a:lstStyle/>
          <a:p>
            <a:r>
              <a:rPr lang="en-US" dirty="0"/>
              <a:t>Resorts</a:t>
            </a:r>
          </a:p>
        </p:txBody>
      </p:sp>
      <p:sp>
        <p:nvSpPr>
          <p:cNvPr id="62" name="TextBox 61">
            <a:extLst>
              <a:ext uri="{FF2B5EF4-FFF2-40B4-BE49-F238E27FC236}">
                <a16:creationId xmlns:a16="http://schemas.microsoft.com/office/drawing/2014/main" id="{E2333F09-5788-43E4-BFDA-991FF11E30C2}"/>
              </a:ext>
            </a:extLst>
          </p:cNvPr>
          <p:cNvSpPr txBox="1"/>
          <p:nvPr/>
        </p:nvSpPr>
        <p:spPr>
          <a:xfrm>
            <a:off x="6932616" y="3240252"/>
            <a:ext cx="899164" cy="307777"/>
          </a:xfrm>
          <a:prstGeom prst="rect">
            <a:avLst/>
          </a:prstGeom>
          <a:noFill/>
        </p:spPr>
        <p:txBody>
          <a:bodyPr wrap="square" rtlCol="0">
            <a:spAutoFit/>
          </a:bodyPr>
          <a:lstStyle/>
          <a:p>
            <a:r>
              <a:rPr lang="en-US" b="1" dirty="0">
                <a:solidFill>
                  <a:srgbClr val="FFFF00"/>
                </a:solidFill>
              </a:rPr>
              <a:t>Climate</a:t>
            </a:r>
          </a:p>
        </p:txBody>
      </p:sp>
      <p:sp>
        <p:nvSpPr>
          <p:cNvPr id="63" name="TextBox 62">
            <a:extLst>
              <a:ext uri="{FF2B5EF4-FFF2-40B4-BE49-F238E27FC236}">
                <a16:creationId xmlns:a16="http://schemas.microsoft.com/office/drawing/2014/main" id="{81040765-91F1-49D6-87F3-F7B979EFA58C}"/>
              </a:ext>
            </a:extLst>
          </p:cNvPr>
          <p:cNvSpPr txBox="1"/>
          <p:nvPr/>
        </p:nvSpPr>
        <p:spPr>
          <a:xfrm>
            <a:off x="6736484" y="5999873"/>
            <a:ext cx="899164" cy="307777"/>
          </a:xfrm>
          <a:prstGeom prst="rect">
            <a:avLst/>
          </a:prstGeom>
          <a:noFill/>
        </p:spPr>
        <p:txBody>
          <a:bodyPr wrap="square" rtlCol="0">
            <a:spAutoFit/>
          </a:bodyPr>
          <a:lstStyle/>
          <a:p>
            <a:r>
              <a:rPr lang="en-US" b="1" dirty="0">
                <a:solidFill>
                  <a:srgbClr val="FFFF00"/>
                </a:solidFill>
              </a:rPr>
              <a:t>Resorts</a:t>
            </a:r>
          </a:p>
        </p:txBody>
      </p:sp>
    </p:spTree>
    <p:extLst>
      <p:ext uri="{BB962C8B-B14F-4D97-AF65-F5344CB8AC3E}">
        <p14:creationId xmlns:p14="http://schemas.microsoft.com/office/powerpoint/2010/main" val="81820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0F66DB-67A4-41C7-96AB-AAC6A1BD5CE0}"/>
              </a:ext>
            </a:extLst>
          </p:cNvPr>
          <p:cNvPicPr>
            <a:picLocks noChangeAspect="1"/>
          </p:cNvPicPr>
          <p:nvPr/>
        </p:nvPicPr>
        <p:blipFill>
          <a:blip r:embed="rId3"/>
          <a:stretch>
            <a:fillRect/>
          </a:stretch>
        </p:blipFill>
        <p:spPr>
          <a:xfrm>
            <a:off x="1802295" y="0"/>
            <a:ext cx="7333497" cy="5856053"/>
          </a:xfrm>
          <a:prstGeom prst="rect">
            <a:avLst/>
          </a:prstGeom>
        </p:spPr>
      </p:pic>
      <p:sp>
        <p:nvSpPr>
          <p:cNvPr id="5" name="TextBox 4">
            <a:extLst>
              <a:ext uri="{FF2B5EF4-FFF2-40B4-BE49-F238E27FC236}">
                <a16:creationId xmlns:a16="http://schemas.microsoft.com/office/drawing/2014/main" id="{59E7B6D8-3C80-4040-8FCA-E960A496FAB5}"/>
              </a:ext>
            </a:extLst>
          </p:cNvPr>
          <p:cNvSpPr txBox="1"/>
          <p:nvPr/>
        </p:nvSpPr>
        <p:spPr>
          <a:xfrm>
            <a:off x="16416" y="6004747"/>
            <a:ext cx="9127584" cy="646331"/>
          </a:xfrm>
          <a:prstGeom prst="rect">
            <a:avLst/>
          </a:prstGeom>
          <a:noFill/>
        </p:spPr>
        <p:txBody>
          <a:bodyPr wrap="square" rtlCol="0">
            <a:spAutoFit/>
          </a:bodyPr>
          <a:lstStyle/>
          <a:p>
            <a:pPr algn="ctr"/>
            <a:r>
              <a:rPr lang="en-US" sz="3600" dirty="0">
                <a:solidFill>
                  <a:schemeClr val="bg1"/>
                </a:solidFill>
              </a:rPr>
              <a:t>= Long Term Prosperity</a:t>
            </a:r>
          </a:p>
        </p:txBody>
      </p:sp>
      <p:sp>
        <p:nvSpPr>
          <p:cNvPr id="6" name="TextBox 5">
            <a:extLst>
              <a:ext uri="{FF2B5EF4-FFF2-40B4-BE49-F238E27FC236}">
                <a16:creationId xmlns:a16="http://schemas.microsoft.com/office/drawing/2014/main" id="{761FF6DD-B11D-4A59-B132-3F4D8E87AA74}"/>
              </a:ext>
            </a:extLst>
          </p:cNvPr>
          <p:cNvSpPr txBox="1"/>
          <p:nvPr/>
        </p:nvSpPr>
        <p:spPr>
          <a:xfrm>
            <a:off x="728870" y="530087"/>
            <a:ext cx="278296" cy="5632311"/>
          </a:xfrm>
          <a:prstGeom prst="rect">
            <a:avLst/>
          </a:prstGeom>
          <a:noFill/>
        </p:spPr>
        <p:txBody>
          <a:bodyPr wrap="square" rtlCol="0">
            <a:spAutoFit/>
          </a:bodyPr>
          <a:lstStyle/>
          <a:p>
            <a:r>
              <a:rPr lang="en-US" sz="2000" b="1" dirty="0">
                <a:solidFill>
                  <a:schemeClr val="bg1"/>
                </a:solidFill>
              </a:rPr>
              <a:t>RESPONSIBLE</a:t>
            </a:r>
          </a:p>
          <a:p>
            <a:r>
              <a:rPr lang="en-US" sz="2000" b="1" dirty="0">
                <a:solidFill>
                  <a:schemeClr val="bg1"/>
                </a:solidFill>
              </a:rPr>
              <a:t> TRAVEL</a:t>
            </a:r>
          </a:p>
        </p:txBody>
      </p:sp>
    </p:spTree>
    <p:extLst>
      <p:ext uri="{BB962C8B-B14F-4D97-AF65-F5344CB8AC3E}">
        <p14:creationId xmlns:p14="http://schemas.microsoft.com/office/powerpoint/2010/main" val="1234894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DB7822-EE6B-4487-993C-8C07A2020B8A}"/>
              </a:ext>
            </a:extLst>
          </p:cNvPr>
          <p:cNvPicPr>
            <a:picLocks noChangeAspect="1"/>
          </p:cNvPicPr>
          <p:nvPr/>
        </p:nvPicPr>
        <p:blipFill>
          <a:blip r:embed="rId3"/>
          <a:stretch>
            <a:fillRect/>
          </a:stretch>
        </p:blipFill>
        <p:spPr>
          <a:xfrm>
            <a:off x="0" y="0"/>
            <a:ext cx="9211377" cy="6858000"/>
          </a:xfrm>
          <a:prstGeom prst="rect">
            <a:avLst/>
          </a:prstGeom>
        </p:spPr>
      </p:pic>
      <p:sp>
        <p:nvSpPr>
          <p:cNvPr id="5" name="TextBox 4">
            <a:extLst>
              <a:ext uri="{FF2B5EF4-FFF2-40B4-BE49-F238E27FC236}">
                <a16:creationId xmlns:a16="http://schemas.microsoft.com/office/drawing/2014/main" id="{69A45247-B88E-4ED0-84FD-8B1C2CCF99CA}"/>
              </a:ext>
            </a:extLst>
          </p:cNvPr>
          <p:cNvSpPr txBox="1"/>
          <p:nvPr/>
        </p:nvSpPr>
        <p:spPr>
          <a:xfrm>
            <a:off x="2679442" y="172278"/>
            <a:ext cx="3260578" cy="707886"/>
          </a:xfrm>
          <a:prstGeom prst="rect">
            <a:avLst/>
          </a:prstGeom>
          <a:noFill/>
        </p:spPr>
        <p:txBody>
          <a:bodyPr wrap="square" rtlCol="0">
            <a:spAutoFit/>
          </a:bodyPr>
          <a:lstStyle/>
          <a:p>
            <a:r>
              <a:rPr lang="en-US" sz="4000" dirty="0">
                <a:solidFill>
                  <a:schemeClr val="bg1"/>
                </a:solidFill>
              </a:rPr>
              <a:t>Awareness</a:t>
            </a:r>
          </a:p>
        </p:txBody>
      </p:sp>
      <p:sp>
        <p:nvSpPr>
          <p:cNvPr id="6" name="TextBox 5">
            <a:extLst>
              <a:ext uri="{FF2B5EF4-FFF2-40B4-BE49-F238E27FC236}">
                <a16:creationId xmlns:a16="http://schemas.microsoft.com/office/drawing/2014/main" id="{44122249-5FC8-4B3C-8A2E-7931B77E3419}"/>
              </a:ext>
            </a:extLst>
          </p:cNvPr>
          <p:cNvSpPr txBox="1"/>
          <p:nvPr/>
        </p:nvSpPr>
        <p:spPr>
          <a:xfrm>
            <a:off x="0" y="2775601"/>
            <a:ext cx="2954956" cy="2492990"/>
          </a:xfrm>
          <a:prstGeom prst="rect">
            <a:avLst/>
          </a:prstGeom>
          <a:noFill/>
        </p:spPr>
        <p:txBody>
          <a:bodyPr wrap="square" rtlCol="0">
            <a:spAutoFit/>
          </a:bodyPr>
          <a:lstStyle/>
          <a:p>
            <a:r>
              <a:rPr lang="en-US" sz="2800" i="1" dirty="0">
                <a:solidFill>
                  <a:schemeClr val="bg1"/>
                </a:solidFill>
              </a:rPr>
              <a:t>Traveler wants:</a:t>
            </a:r>
          </a:p>
          <a:p>
            <a:r>
              <a:rPr lang="en-US" sz="2000" dirty="0">
                <a:solidFill>
                  <a:schemeClr val="bg1"/>
                </a:solidFill>
              </a:rPr>
              <a:t>Feel welcomed</a:t>
            </a:r>
          </a:p>
          <a:p>
            <a:r>
              <a:rPr lang="en-US" sz="2000" dirty="0">
                <a:solidFill>
                  <a:schemeClr val="bg1"/>
                </a:solidFill>
              </a:rPr>
              <a:t>Sense of wonder</a:t>
            </a:r>
          </a:p>
          <a:p>
            <a:r>
              <a:rPr lang="en-US" sz="2000" dirty="0">
                <a:solidFill>
                  <a:schemeClr val="bg1"/>
                </a:solidFill>
              </a:rPr>
              <a:t>Value</a:t>
            </a:r>
          </a:p>
          <a:p>
            <a:r>
              <a:rPr lang="en-US" sz="2000" dirty="0">
                <a:solidFill>
                  <a:schemeClr val="bg1"/>
                </a:solidFill>
              </a:rPr>
              <a:t>Renewal</a:t>
            </a:r>
          </a:p>
          <a:p>
            <a:r>
              <a:rPr lang="en-US" sz="2000" dirty="0">
                <a:solidFill>
                  <a:schemeClr val="bg1"/>
                </a:solidFill>
              </a:rPr>
              <a:t>Special memories</a:t>
            </a:r>
          </a:p>
          <a:p>
            <a:endParaRPr lang="en-US" sz="2800" dirty="0">
              <a:solidFill>
                <a:schemeClr val="bg1"/>
              </a:solidFill>
            </a:endParaRPr>
          </a:p>
        </p:txBody>
      </p:sp>
      <p:sp>
        <p:nvSpPr>
          <p:cNvPr id="7" name="TextBox 6">
            <a:extLst>
              <a:ext uri="{FF2B5EF4-FFF2-40B4-BE49-F238E27FC236}">
                <a16:creationId xmlns:a16="http://schemas.microsoft.com/office/drawing/2014/main" id="{19571E81-B1A7-4B12-B7D0-A8F7DFC55627}"/>
              </a:ext>
            </a:extLst>
          </p:cNvPr>
          <p:cNvSpPr txBox="1"/>
          <p:nvPr/>
        </p:nvSpPr>
        <p:spPr>
          <a:xfrm>
            <a:off x="5692356" y="730203"/>
            <a:ext cx="3319111" cy="2062103"/>
          </a:xfrm>
          <a:prstGeom prst="rect">
            <a:avLst/>
          </a:prstGeom>
          <a:noFill/>
        </p:spPr>
        <p:txBody>
          <a:bodyPr wrap="square" rtlCol="0">
            <a:spAutoFit/>
          </a:bodyPr>
          <a:lstStyle/>
          <a:p>
            <a:r>
              <a:rPr lang="en-US" sz="2800" i="1" dirty="0">
                <a:solidFill>
                  <a:schemeClr val="bg1"/>
                </a:solidFill>
              </a:rPr>
              <a:t>Destination wants:</a:t>
            </a:r>
          </a:p>
          <a:p>
            <a:r>
              <a:rPr lang="en-US" sz="2000" dirty="0">
                <a:solidFill>
                  <a:schemeClr val="bg1"/>
                </a:solidFill>
              </a:rPr>
              <a:t>Preserve assets</a:t>
            </a:r>
          </a:p>
          <a:p>
            <a:r>
              <a:rPr lang="en-US" sz="2000" dirty="0">
                <a:solidFill>
                  <a:schemeClr val="bg1"/>
                </a:solidFill>
              </a:rPr>
              <a:t>Relevancy</a:t>
            </a:r>
          </a:p>
          <a:p>
            <a:r>
              <a:rPr lang="en-US" sz="2000" dirty="0">
                <a:solidFill>
                  <a:schemeClr val="bg1"/>
                </a:solidFill>
              </a:rPr>
              <a:t>Prosperity</a:t>
            </a:r>
          </a:p>
          <a:p>
            <a:r>
              <a:rPr lang="en-US" sz="2000" dirty="0">
                <a:solidFill>
                  <a:schemeClr val="bg1"/>
                </a:solidFill>
              </a:rPr>
              <a:t>Stability</a:t>
            </a:r>
          </a:p>
          <a:p>
            <a:r>
              <a:rPr lang="en-US" sz="2000" dirty="0">
                <a:solidFill>
                  <a:schemeClr val="bg1"/>
                </a:solidFill>
              </a:rPr>
              <a:t>Local well being</a:t>
            </a:r>
          </a:p>
        </p:txBody>
      </p:sp>
      <p:sp>
        <p:nvSpPr>
          <p:cNvPr id="8" name="Freeform: Shape 7">
            <a:extLst>
              <a:ext uri="{FF2B5EF4-FFF2-40B4-BE49-F238E27FC236}">
                <a16:creationId xmlns:a16="http://schemas.microsoft.com/office/drawing/2014/main" id="{7A153EB4-14E4-437C-92B0-90C5A26C5C60}"/>
              </a:ext>
            </a:extLst>
          </p:cNvPr>
          <p:cNvSpPr/>
          <p:nvPr/>
        </p:nvSpPr>
        <p:spPr>
          <a:xfrm rot="20537763">
            <a:off x="1875925" y="1929037"/>
            <a:ext cx="4042437" cy="1808398"/>
          </a:xfrm>
          <a:custGeom>
            <a:avLst/>
            <a:gdLst>
              <a:gd name="connsiteX0" fmla="*/ 0 w 7603958"/>
              <a:gd name="connsiteY0" fmla="*/ 3686475 h 3686475"/>
              <a:gd name="connsiteX1" fmla="*/ 3898232 w 7603958"/>
              <a:gd name="connsiteY1" fmla="*/ 3176336 h 3686475"/>
              <a:gd name="connsiteX2" fmla="*/ 4350619 w 7603958"/>
              <a:gd name="connsiteY2" fmla="*/ 1097280 h 3686475"/>
              <a:gd name="connsiteX3" fmla="*/ 7603958 w 7603958"/>
              <a:gd name="connsiteY3" fmla="*/ 0 h 3686475"/>
              <a:gd name="connsiteX4" fmla="*/ 7603958 w 7603958"/>
              <a:gd name="connsiteY4" fmla="*/ 0 h 3686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958" h="3686475">
                <a:moveTo>
                  <a:pt x="0" y="3686475"/>
                </a:moveTo>
                <a:cubicBezTo>
                  <a:pt x="1586564" y="3647171"/>
                  <a:pt x="3173129" y="3607868"/>
                  <a:pt x="3898232" y="3176336"/>
                </a:cubicBezTo>
                <a:cubicBezTo>
                  <a:pt x="4623335" y="2744804"/>
                  <a:pt x="3732998" y="1626669"/>
                  <a:pt x="4350619" y="1097280"/>
                </a:cubicBezTo>
                <a:cubicBezTo>
                  <a:pt x="4968240" y="567891"/>
                  <a:pt x="7603958" y="0"/>
                  <a:pt x="7603958" y="0"/>
                </a:cubicBezTo>
                <a:lnTo>
                  <a:pt x="7603958" y="0"/>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627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72CDD8-2D81-48C0-9533-FC9EED271F34}"/>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00843474-5F49-4D1A-9DA5-001A3A4EBA37}"/>
              </a:ext>
            </a:extLst>
          </p:cNvPr>
          <p:cNvSpPr txBox="1"/>
          <p:nvPr/>
        </p:nvSpPr>
        <p:spPr>
          <a:xfrm>
            <a:off x="5482274" y="6101548"/>
            <a:ext cx="3792354" cy="523220"/>
          </a:xfrm>
          <a:prstGeom prst="rect">
            <a:avLst/>
          </a:prstGeom>
          <a:noFill/>
        </p:spPr>
        <p:txBody>
          <a:bodyPr wrap="square" rtlCol="0">
            <a:spAutoFit/>
          </a:bodyPr>
          <a:lstStyle/>
          <a:p>
            <a:r>
              <a:rPr lang="en-US" sz="2800" b="1" dirty="0">
                <a:solidFill>
                  <a:schemeClr val="bg1"/>
                </a:solidFill>
              </a:rPr>
              <a:t>Indigenous Knowing</a:t>
            </a:r>
          </a:p>
        </p:txBody>
      </p:sp>
      <p:sp>
        <p:nvSpPr>
          <p:cNvPr id="6" name="TextBox 5">
            <a:extLst>
              <a:ext uri="{FF2B5EF4-FFF2-40B4-BE49-F238E27FC236}">
                <a16:creationId xmlns:a16="http://schemas.microsoft.com/office/drawing/2014/main" id="{FFE7FD24-D40C-4D52-9EF9-44F6E8C5D173}"/>
              </a:ext>
            </a:extLst>
          </p:cNvPr>
          <p:cNvSpPr txBox="1"/>
          <p:nvPr/>
        </p:nvSpPr>
        <p:spPr>
          <a:xfrm>
            <a:off x="0" y="6101548"/>
            <a:ext cx="3792354" cy="523220"/>
          </a:xfrm>
          <a:prstGeom prst="rect">
            <a:avLst/>
          </a:prstGeom>
          <a:noFill/>
        </p:spPr>
        <p:txBody>
          <a:bodyPr wrap="square" rtlCol="0">
            <a:spAutoFit/>
          </a:bodyPr>
          <a:lstStyle/>
          <a:p>
            <a:r>
              <a:rPr lang="en-US" sz="2800" b="1" dirty="0">
                <a:solidFill>
                  <a:schemeClr val="bg1"/>
                </a:solidFill>
              </a:rPr>
              <a:t> ?Carrying capacity</a:t>
            </a:r>
          </a:p>
        </p:txBody>
      </p:sp>
      <p:sp>
        <p:nvSpPr>
          <p:cNvPr id="7" name="TextBox 6">
            <a:extLst>
              <a:ext uri="{FF2B5EF4-FFF2-40B4-BE49-F238E27FC236}">
                <a16:creationId xmlns:a16="http://schemas.microsoft.com/office/drawing/2014/main" id="{319313F3-4893-44EF-B08E-89691BC360DE}"/>
              </a:ext>
            </a:extLst>
          </p:cNvPr>
          <p:cNvSpPr txBox="1"/>
          <p:nvPr/>
        </p:nvSpPr>
        <p:spPr>
          <a:xfrm>
            <a:off x="3406906" y="3941133"/>
            <a:ext cx="3011478" cy="769441"/>
          </a:xfrm>
          <a:prstGeom prst="rect">
            <a:avLst/>
          </a:prstGeom>
          <a:noFill/>
        </p:spPr>
        <p:txBody>
          <a:bodyPr wrap="square" rtlCol="0">
            <a:spAutoFit/>
          </a:bodyPr>
          <a:lstStyle/>
          <a:p>
            <a:r>
              <a:rPr lang="en-US" sz="4400" dirty="0">
                <a:solidFill>
                  <a:schemeClr val="bg1"/>
                </a:solidFill>
                <a:highlight>
                  <a:srgbClr val="2E0101"/>
                </a:highlight>
              </a:rPr>
              <a:t>Education</a:t>
            </a:r>
          </a:p>
        </p:txBody>
      </p:sp>
    </p:spTree>
    <p:extLst>
      <p:ext uri="{BB962C8B-B14F-4D97-AF65-F5344CB8AC3E}">
        <p14:creationId xmlns:p14="http://schemas.microsoft.com/office/powerpoint/2010/main" val="3561753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EA930F-772B-42DB-AF33-8D7CA04C3E5F}"/>
              </a:ext>
            </a:extLst>
          </p:cNvPr>
          <p:cNvSpPr>
            <a:spLocks noGrp="1"/>
          </p:cNvSpPr>
          <p:nvPr>
            <p:ph type="title"/>
          </p:nvPr>
        </p:nvSpPr>
        <p:spPr>
          <a:xfrm>
            <a:off x="5925962" y="2009707"/>
            <a:ext cx="2696817" cy="861530"/>
          </a:xfrm>
        </p:spPr>
        <p:txBody>
          <a:bodyPr>
            <a:normAutofit/>
          </a:bodyPr>
          <a:lstStyle/>
          <a:p>
            <a:pPr algn="l"/>
            <a:r>
              <a:rPr lang="en-US" sz="2000" dirty="0" err="1"/>
              <a:t>TriNomic</a:t>
            </a:r>
            <a:r>
              <a:rPr lang="en-US" sz="2000" dirty="0"/>
              <a:t> hosting</a:t>
            </a:r>
            <a:br>
              <a:rPr lang="en-US" sz="2000" dirty="0"/>
            </a:br>
            <a:r>
              <a:rPr lang="en-US" sz="1200" dirty="0"/>
              <a:t>demonstrated by Sustain Tahoe</a:t>
            </a:r>
          </a:p>
        </p:txBody>
      </p:sp>
      <p:sp>
        <p:nvSpPr>
          <p:cNvPr id="5" name="Oval 4">
            <a:extLst>
              <a:ext uri="{FF2B5EF4-FFF2-40B4-BE49-F238E27FC236}">
                <a16:creationId xmlns:a16="http://schemas.microsoft.com/office/drawing/2014/main" id="{7F69BAE9-0547-48C1-BF6C-0CA654A700D2}"/>
              </a:ext>
            </a:extLst>
          </p:cNvPr>
          <p:cNvSpPr/>
          <p:nvPr/>
        </p:nvSpPr>
        <p:spPr>
          <a:xfrm>
            <a:off x="-30575" y="1909376"/>
            <a:ext cx="3066521" cy="2789103"/>
          </a:xfrm>
          <a:prstGeom prst="ellipse">
            <a:avLst/>
          </a:prstGeom>
          <a:solidFill>
            <a:srgbClr val="FFFF00">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F63AF12-AEC4-4A5F-BDDB-3C1DADFF8923}"/>
              </a:ext>
            </a:extLst>
          </p:cNvPr>
          <p:cNvSpPr/>
          <p:nvPr/>
        </p:nvSpPr>
        <p:spPr>
          <a:xfrm>
            <a:off x="2050869" y="1849724"/>
            <a:ext cx="3066521" cy="2822434"/>
          </a:xfrm>
          <a:prstGeom prst="ellipse">
            <a:avLst/>
          </a:prstGeom>
          <a:solidFill>
            <a:srgbClr val="00B0F0">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0012DB9-380F-4279-82C5-FCEF23C2C3C2}"/>
              </a:ext>
            </a:extLst>
          </p:cNvPr>
          <p:cNvSpPr/>
          <p:nvPr/>
        </p:nvSpPr>
        <p:spPr>
          <a:xfrm>
            <a:off x="1228227" y="3480174"/>
            <a:ext cx="3073675" cy="2822434"/>
          </a:xfrm>
          <a:prstGeom prst="ellipse">
            <a:avLst/>
          </a:prstGeom>
          <a:solidFill>
            <a:schemeClr val="accent4">
              <a:lumMod val="60000"/>
              <a:lumOff val="40000"/>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4A080F-9797-4635-8D30-2013B40D347F}"/>
              </a:ext>
            </a:extLst>
          </p:cNvPr>
          <p:cNvSpPr txBox="1"/>
          <p:nvPr/>
        </p:nvSpPr>
        <p:spPr>
          <a:xfrm>
            <a:off x="362051" y="2518488"/>
            <a:ext cx="980661" cy="523220"/>
          </a:xfrm>
          <a:prstGeom prst="rect">
            <a:avLst/>
          </a:prstGeom>
          <a:noFill/>
        </p:spPr>
        <p:txBody>
          <a:bodyPr wrap="square" rtlCol="0">
            <a:spAutoFit/>
          </a:bodyPr>
          <a:lstStyle/>
          <a:p>
            <a:r>
              <a:rPr lang="en-US" sz="2800" dirty="0"/>
              <a:t>.org</a:t>
            </a:r>
          </a:p>
        </p:txBody>
      </p:sp>
      <p:sp>
        <p:nvSpPr>
          <p:cNvPr id="9" name="TextBox 8">
            <a:extLst>
              <a:ext uri="{FF2B5EF4-FFF2-40B4-BE49-F238E27FC236}">
                <a16:creationId xmlns:a16="http://schemas.microsoft.com/office/drawing/2014/main" id="{6D1EC92A-A3FB-41EF-A6B5-C98B9F13E94F}"/>
              </a:ext>
            </a:extLst>
          </p:cNvPr>
          <p:cNvSpPr txBox="1"/>
          <p:nvPr/>
        </p:nvSpPr>
        <p:spPr>
          <a:xfrm>
            <a:off x="3663512" y="2487979"/>
            <a:ext cx="980661" cy="523220"/>
          </a:xfrm>
          <a:prstGeom prst="rect">
            <a:avLst/>
          </a:prstGeom>
          <a:noFill/>
        </p:spPr>
        <p:txBody>
          <a:bodyPr wrap="square" rtlCol="0">
            <a:spAutoFit/>
          </a:bodyPr>
          <a:lstStyle/>
          <a:p>
            <a:r>
              <a:rPr lang="en-US" sz="2800" dirty="0"/>
              <a:t>.gov</a:t>
            </a:r>
          </a:p>
        </p:txBody>
      </p:sp>
      <p:sp>
        <p:nvSpPr>
          <p:cNvPr id="10" name="TextBox 9">
            <a:extLst>
              <a:ext uri="{FF2B5EF4-FFF2-40B4-BE49-F238E27FC236}">
                <a16:creationId xmlns:a16="http://schemas.microsoft.com/office/drawing/2014/main" id="{213EE038-DA62-4C88-8D28-706A899EE9E7}"/>
              </a:ext>
            </a:extLst>
          </p:cNvPr>
          <p:cNvSpPr txBox="1"/>
          <p:nvPr/>
        </p:nvSpPr>
        <p:spPr>
          <a:xfrm>
            <a:off x="1711061" y="4738201"/>
            <a:ext cx="980661" cy="523220"/>
          </a:xfrm>
          <a:prstGeom prst="rect">
            <a:avLst/>
          </a:prstGeom>
          <a:noFill/>
        </p:spPr>
        <p:txBody>
          <a:bodyPr wrap="square" rtlCol="0">
            <a:spAutoFit/>
          </a:bodyPr>
          <a:lstStyle/>
          <a:p>
            <a:r>
              <a:rPr lang="en-US" sz="2800" dirty="0"/>
              <a:t>.com</a:t>
            </a:r>
          </a:p>
        </p:txBody>
      </p:sp>
      <p:sp>
        <p:nvSpPr>
          <p:cNvPr id="11" name="TextBox 10">
            <a:extLst>
              <a:ext uri="{FF2B5EF4-FFF2-40B4-BE49-F238E27FC236}">
                <a16:creationId xmlns:a16="http://schemas.microsoft.com/office/drawing/2014/main" id="{D6EA49E0-6E9B-4569-ABB4-DEE902A1C261}"/>
              </a:ext>
            </a:extLst>
          </p:cNvPr>
          <p:cNvSpPr txBox="1"/>
          <p:nvPr/>
        </p:nvSpPr>
        <p:spPr>
          <a:xfrm>
            <a:off x="197489" y="918297"/>
            <a:ext cx="3073675" cy="830997"/>
          </a:xfrm>
          <a:prstGeom prst="rect">
            <a:avLst/>
          </a:prstGeom>
          <a:noFill/>
        </p:spPr>
        <p:txBody>
          <a:bodyPr wrap="square" rtlCol="0">
            <a:spAutoFit/>
          </a:bodyPr>
          <a:lstStyle/>
          <a:p>
            <a:pPr marL="342900" indent="-342900">
              <a:buFont typeface="+mj-lt"/>
              <a:buAutoNum type="arabicPeriod"/>
            </a:pPr>
            <a:r>
              <a:rPr lang="en-US" sz="1600" i="1" dirty="0">
                <a:solidFill>
                  <a:schemeClr val="bg1"/>
                </a:solidFill>
              </a:rPr>
              <a:t>What do they want?</a:t>
            </a:r>
          </a:p>
          <a:p>
            <a:pPr marL="342900" indent="-342900">
              <a:buFont typeface="+mj-lt"/>
              <a:buAutoNum type="arabicPeriod"/>
            </a:pPr>
            <a:r>
              <a:rPr lang="en-US" sz="1600" i="1" dirty="0">
                <a:solidFill>
                  <a:schemeClr val="bg1"/>
                </a:solidFill>
              </a:rPr>
              <a:t>What do they have?</a:t>
            </a:r>
          </a:p>
          <a:p>
            <a:pPr marL="342900" indent="-342900">
              <a:buFont typeface="+mj-lt"/>
              <a:buAutoNum type="arabicPeriod"/>
            </a:pPr>
            <a:r>
              <a:rPr lang="en-US" sz="1600" i="1" dirty="0">
                <a:solidFill>
                  <a:schemeClr val="bg1"/>
                </a:solidFill>
              </a:rPr>
              <a:t>What are they willing to do?</a:t>
            </a:r>
          </a:p>
        </p:txBody>
      </p:sp>
      <p:sp>
        <p:nvSpPr>
          <p:cNvPr id="12" name="TextBox 11">
            <a:extLst>
              <a:ext uri="{FF2B5EF4-FFF2-40B4-BE49-F238E27FC236}">
                <a16:creationId xmlns:a16="http://schemas.microsoft.com/office/drawing/2014/main" id="{657BE4FD-AC38-4001-9E9E-8649BF75BC10}"/>
              </a:ext>
            </a:extLst>
          </p:cNvPr>
          <p:cNvSpPr txBox="1"/>
          <p:nvPr/>
        </p:nvSpPr>
        <p:spPr>
          <a:xfrm>
            <a:off x="445684" y="2998129"/>
            <a:ext cx="1659660" cy="738664"/>
          </a:xfrm>
          <a:prstGeom prst="rect">
            <a:avLst/>
          </a:prstGeom>
          <a:noFill/>
        </p:spPr>
        <p:txBody>
          <a:bodyPr wrap="square" rtlCol="0">
            <a:spAutoFit/>
          </a:bodyPr>
          <a:lstStyle/>
          <a:p>
            <a:pPr marL="342900" indent="-342900">
              <a:buFont typeface="+mj-lt"/>
              <a:buAutoNum type="arabicPeriod"/>
            </a:pPr>
            <a:r>
              <a:rPr lang="en-US" dirty="0"/>
              <a:t>Stewards</a:t>
            </a:r>
          </a:p>
          <a:p>
            <a:pPr marL="342900" indent="-342900">
              <a:buFont typeface="+mj-lt"/>
              <a:buAutoNum type="arabicPeriod"/>
            </a:pPr>
            <a:r>
              <a:rPr lang="en-US" dirty="0"/>
              <a:t>Docents</a:t>
            </a:r>
          </a:p>
          <a:p>
            <a:pPr marL="342900" indent="-342900">
              <a:buFont typeface="+mj-lt"/>
              <a:buAutoNum type="arabicPeriod"/>
            </a:pPr>
            <a:r>
              <a:rPr lang="en-US" dirty="0"/>
              <a:t>Educate</a:t>
            </a:r>
          </a:p>
        </p:txBody>
      </p:sp>
      <p:sp>
        <p:nvSpPr>
          <p:cNvPr id="13" name="TextBox 12">
            <a:extLst>
              <a:ext uri="{FF2B5EF4-FFF2-40B4-BE49-F238E27FC236}">
                <a16:creationId xmlns:a16="http://schemas.microsoft.com/office/drawing/2014/main" id="{43C42C07-1C29-46CA-B877-3C37D0CC66B8}"/>
              </a:ext>
            </a:extLst>
          </p:cNvPr>
          <p:cNvSpPr txBox="1"/>
          <p:nvPr/>
        </p:nvSpPr>
        <p:spPr>
          <a:xfrm>
            <a:off x="3706114" y="2945817"/>
            <a:ext cx="1486731" cy="738664"/>
          </a:xfrm>
          <a:prstGeom prst="rect">
            <a:avLst/>
          </a:prstGeom>
          <a:noFill/>
        </p:spPr>
        <p:txBody>
          <a:bodyPr wrap="square" rtlCol="0">
            <a:spAutoFit/>
          </a:bodyPr>
          <a:lstStyle/>
          <a:p>
            <a:pPr marL="342900" indent="-342900">
              <a:buFont typeface="+mj-lt"/>
              <a:buAutoNum type="arabicPeriod"/>
            </a:pPr>
            <a:r>
              <a:rPr lang="en-US" dirty="0"/>
              <a:t>Stability</a:t>
            </a:r>
          </a:p>
          <a:p>
            <a:pPr marL="342900" indent="-342900">
              <a:buFont typeface="+mj-lt"/>
              <a:buAutoNum type="arabicPeriod"/>
            </a:pPr>
            <a:r>
              <a:rPr lang="en-US" dirty="0"/>
              <a:t>Resources</a:t>
            </a:r>
          </a:p>
          <a:p>
            <a:pPr marL="342900" indent="-342900">
              <a:buFont typeface="+mj-lt"/>
              <a:buAutoNum type="arabicPeriod"/>
            </a:pPr>
            <a:r>
              <a:rPr lang="en-US" dirty="0"/>
              <a:t>Support</a:t>
            </a:r>
          </a:p>
        </p:txBody>
      </p:sp>
      <p:sp>
        <p:nvSpPr>
          <p:cNvPr id="14" name="TextBox 13">
            <a:extLst>
              <a:ext uri="{FF2B5EF4-FFF2-40B4-BE49-F238E27FC236}">
                <a16:creationId xmlns:a16="http://schemas.microsoft.com/office/drawing/2014/main" id="{AD310200-FC28-4AED-B538-6810A4E64963}"/>
              </a:ext>
            </a:extLst>
          </p:cNvPr>
          <p:cNvSpPr txBox="1"/>
          <p:nvPr/>
        </p:nvSpPr>
        <p:spPr>
          <a:xfrm>
            <a:off x="2050564" y="5228998"/>
            <a:ext cx="1472208" cy="738664"/>
          </a:xfrm>
          <a:prstGeom prst="rect">
            <a:avLst/>
          </a:prstGeom>
          <a:noFill/>
        </p:spPr>
        <p:txBody>
          <a:bodyPr wrap="square" rtlCol="0">
            <a:spAutoFit/>
          </a:bodyPr>
          <a:lstStyle/>
          <a:p>
            <a:pPr marL="342900" indent="-342900">
              <a:buFont typeface="+mj-lt"/>
              <a:buAutoNum type="arabicPeriod"/>
            </a:pPr>
            <a:r>
              <a:rPr lang="en-US" dirty="0"/>
              <a:t>Customers</a:t>
            </a:r>
          </a:p>
          <a:p>
            <a:pPr marL="342900" indent="-342900">
              <a:buFont typeface="+mj-lt"/>
              <a:buAutoNum type="arabicPeriod"/>
            </a:pPr>
            <a:r>
              <a:rPr lang="en-US" dirty="0"/>
              <a:t>Funds</a:t>
            </a:r>
          </a:p>
          <a:p>
            <a:pPr marL="342900" indent="-342900">
              <a:buFont typeface="+mj-lt"/>
              <a:buAutoNum type="arabicPeriod"/>
            </a:pPr>
            <a:r>
              <a:rPr lang="en-US" dirty="0"/>
              <a:t>Pivot for $</a:t>
            </a:r>
          </a:p>
        </p:txBody>
      </p:sp>
      <p:sp>
        <p:nvSpPr>
          <p:cNvPr id="15" name="TextBox 14">
            <a:extLst>
              <a:ext uri="{FF2B5EF4-FFF2-40B4-BE49-F238E27FC236}">
                <a16:creationId xmlns:a16="http://schemas.microsoft.com/office/drawing/2014/main" id="{6F211B38-A7C4-4AA1-B929-2D971798814C}"/>
              </a:ext>
            </a:extLst>
          </p:cNvPr>
          <p:cNvSpPr txBox="1"/>
          <p:nvPr/>
        </p:nvSpPr>
        <p:spPr>
          <a:xfrm>
            <a:off x="740922" y="184328"/>
            <a:ext cx="5519201" cy="584775"/>
          </a:xfrm>
          <a:prstGeom prst="rect">
            <a:avLst/>
          </a:prstGeom>
          <a:noFill/>
        </p:spPr>
        <p:txBody>
          <a:bodyPr wrap="square" rtlCol="0">
            <a:spAutoFit/>
          </a:bodyPr>
          <a:lstStyle/>
          <a:p>
            <a:r>
              <a:rPr lang="en-US" sz="3200" dirty="0">
                <a:solidFill>
                  <a:schemeClr val="bg1"/>
                </a:solidFill>
              </a:rPr>
              <a:t>‘Tri-Nomic’ Implementation</a:t>
            </a:r>
          </a:p>
        </p:txBody>
      </p:sp>
      <p:pic>
        <p:nvPicPr>
          <p:cNvPr id="16" name="Picture 15">
            <a:extLst>
              <a:ext uri="{FF2B5EF4-FFF2-40B4-BE49-F238E27FC236}">
                <a16:creationId xmlns:a16="http://schemas.microsoft.com/office/drawing/2014/main" id="{7E4092F7-6B95-455F-9922-A7EEC35B2DE7}"/>
              </a:ext>
            </a:extLst>
          </p:cNvPr>
          <p:cNvPicPr>
            <a:picLocks noChangeAspect="1"/>
          </p:cNvPicPr>
          <p:nvPr/>
        </p:nvPicPr>
        <p:blipFill>
          <a:blip r:embed="rId3"/>
          <a:stretch>
            <a:fillRect/>
          </a:stretch>
        </p:blipFill>
        <p:spPr>
          <a:xfrm>
            <a:off x="5084445" y="2816681"/>
            <a:ext cx="4041319" cy="4041319"/>
          </a:xfrm>
          <a:prstGeom prst="rect">
            <a:avLst/>
          </a:prstGeom>
          <a:ln>
            <a:noFill/>
          </a:ln>
          <a:effectLst>
            <a:softEdge rad="112500"/>
          </a:effectLst>
        </p:spPr>
      </p:pic>
    </p:spTree>
    <p:extLst>
      <p:ext uri="{BB962C8B-B14F-4D97-AF65-F5344CB8AC3E}">
        <p14:creationId xmlns:p14="http://schemas.microsoft.com/office/powerpoint/2010/main" val="2856859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p:nvPr/>
        </p:nvSpPr>
        <p:spPr>
          <a:xfrm>
            <a:off x="12782550" y="723900"/>
            <a:ext cx="7345800" cy="85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2"/>
          <p:cNvSpPr txBox="1"/>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rgbClr val="FFFFFF"/>
              </a:solidFill>
              <a:latin typeface="Arial"/>
              <a:ea typeface="Arial"/>
              <a:cs typeface="Arial"/>
              <a:sym typeface="Arial"/>
            </a:endParaRPr>
          </a:p>
        </p:txBody>
      </p:sp>
      <p:pic>
        <p:nvPicPr>
          <p:cNvPr id="178" name="Google Shape;178;p22" descr="FelixGuiding.JPG"/>
          <p:cNvPicPr preferRelativeResize="0"/>
          <p:nvPr/>
        </p:nvPicPr>
        <p:blipFill rotWithShape="1">
          <a:blip r:embed="rId3">
            <a:alphaModFix/>
          </a:blip>
          <a:srcRect/>
          <a:stretch/>
        </p:blipFill>
        <p:spPr>
          <a:xfrm>
            <a:off x="0" y="2332037"/>
            <a:ext cx="6034500" cy="4526100"/>
          </a:xfrm>
          <a:prstGeom prst="rect">
            <a:avLst/>
          </a:prstGeom>
          <a:noFill/>
          <a:ln>
            <a:noFill/>
          </a:ln>
        </p:spPr>
      </p:pic>
      <p:pic>
        <p:nvPicPr>
          <p:cNvPr id="179" name="Google Shape;179;p22" descr="LTS-Travis-Steve.jpg"/>
          <p:cNvPicPr preferRelativeResize="0"/>
          <p:nvPr/>
        </p:nvPicPr>
        <p:blipFill rotWithShape="1">
          <a:blip r:embed="rId4">
            <a:alphaModFix/>
          </a:blip>
          <a:srcRect/>
          <a:stretch/>
        </p:blipFill>
        <p:spPr>
          <a:xfrm>
            <a:off x="0" y="0"/>
            <a:ext cx="9143998" cy="6857998"/>
          </a:xfrm>
          <a:prstGeom prst="rect">
            <a:avLst/>
          </a:prstGeom>
          <a:noFill/>
          <a:ln>
            <a:noFill/>
          </a:ln>
        </p:spPr>
      </p:pic>
      <p:pic>
        <p:nvPicPr>
          <p:cNvPr id="180" name="Google Shape;180;p22" descr="Lahontan Project Demo.jpg"/>
          <p:cNvPicPr preferRelativeResize="0"/>
          <p:nvPr/>
        </p:nvPicPr>
        <p:blipFill rotWithShape="1">
          <a:blip r:embed="rId5">
            <a:alphaModFix/>
          </a:blip>
          <a:srcRect/>
          <a:stretch/>
        </p:blipFill>
        <p:spPr>
          <a:xfrm>
            <a:off x="0" y="2997200"/>
            <a:ext cx="2895600" cy="3860800"/>
          </a:xfrm>
          <a:prstGeom prst="rect">
            <a:avLst/>
          </a:prstGeom>
          <a:noFill/>
          <a:ln>
            <a:noFill/>
          </a:ln>
        </p:spPr>
      </p:pic>
      <p:sp>
        <p:nvSpPr>
          <p:cNvPr id="181" name="Google Shape;181;p22"/>
          <p:cNvSpPr txBox="1"/>
          <p:nvPr/>
        </p:nvSpPr>
        <p:spPr>
          <a:xfrm>
            <a:off x="-537778" y="2319983"/>
            <a:ext cx="8582893" cy="677078"/>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dirty="0">
                <a:solidFill>
                  <a:srgbClr val="FFFF00"/>
                </a:solidFill>
                <a:latin typeface="Calibri"/>
                <a:ea typeface="Calibri"/>
                <a:cs typeface="Calibri"/>
                <a:sym typeface="Calibri"/>
              </a:rPr>
              <a:t>Tahoe is a</a:t>
            </a:r>
            <a:r>
              <a:rPr lang="en-US" sz="3200" b="1" i="0" u="none" strike="noStrike" cap="none" dirty="0">
                <a:solidFill>
                  <a:srgbClr val="FFFF00"/>
                </a:solidFill>
                <a:latin typeface="Calibri"/>
                <a:ea typeface="Calibri"/>
                <a:cs typeface="Calibri"/>
                <a:sym typeface="Calibri"/>
              </a:rPr>
              <a:t> natural stewardship learning lab </a:t>
            </a:r>
          </a:p>
        </p:txBody>
      </p:sp>
      <p:pic>
        <p:nvPicPr>
          <p:cNvPr id="182" name="Google Shape;182;p22"/>
          <p:cNvPicPr preferRelativeResize="0"/>
          <p:nvPr/>
        </p:nvPicPr>
        <p:blipFill rotWithShape="1">
          <a:blip r:embed="rId6">
            <a:alphaModFix/>
          </a:blip>
          <a:srcRect/>
          <a:stretch/>
        </p:blipFill>
        <p:spPr>
          <a:xfrm>
            <a:off x="7895825" y="6135650"/>
            <a:ext cx="1092500" cy="57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ct val="47619"/>
              <a:buNone/>
            </a:pPr>
            <a:r>
              <a:rPr lang="en-US" sz="4200" b="1" dirty="0">
                <a:solidFill>
                  <a:srgbClr val="92D050"/>
                </a:solidFill>
                <a:latin typeface="Calibri"/>
                <a:ea typeface="Calibri"/>
                <a:cs typeface="Calibri"/>
                <a:sym typeface="Calibri"/>
              </a:rPr>
              <a:t>Potential Career Paths</a:t>
            </a:r>
            <a:br>
              <a:rPr lang="en-US" sz="4200" dirty="0">
                <a:latin typeface="Calibri"/>
                <a:ea typeface="Calibri"/>
                <a:cs typeface="Calibri"/>
                <a:sym typeface="Calibri"/>
              </a:rPr>
            </a:br>
            <a:endParaRPr sz="1600" dirty="0">
              <a:latin typeface="Calibri"/>
              <a:ea typeface="Calibri"/>
              <a:cs typeface="Calibri"/>
              <a:sym typeface="Calibri"/>
            </a:endParaRPr>
          </a:p>
        </p:txBody>
      </p:sp>
      <p:sp>
        <p:nvSpPr>
          <p:cNvPr id="219" name="Google Shape;219;p14"/>
          <p:cNvSpPr txBox="1"/>
          <p:nvPr/>
        </p:nvSpPr>
        <p:spPr>
          <a:xfrm>
            <a:off x="938238" y="1815423"/>
            <a:ext cx="8029500" cy="393026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Chamber of Stewardship Recreation</a:t>
            </a:r>
            <a:endParaRPr lang="en-US" sz="14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Sustainable Travel </a:t>
            </a:r>
            <a:r>
              <a:rPr lang="en-US" sz="2800" dirty="0">
                <a:solidFill>
                  <a:schemeClr val="lt1"/>
                </a:solidFill>
                <a:latin typeface="Calibri"/>
                <a:ea typeface="Calibri"/>
                <a:cs typeface="Calibri"/>
                <a:sym typeface="Calibri"/>
              </a:rPr>
              <a:t>M</a:t>
            </a:r>
            <a:r>
              <a:rPr lang="en-US" sz="2800" b="0" i="0" u="none" strike="noStrike" cap="none" dirty="0">
                <a:solidFill>
                  <a:schemeClr val="lt1"/>
                </a:solidFill>
                <a:latin typeface="Calibri"/>
                <a:ea typeface="Calibri"/>
                <a:cs typeface="Calibri"/>
                <a:sym typeface="Calibri"/>
              </a:rPr>
              <a:t>anager</a:t>
            </a:r>
            <a:endParaRPr lang="en-US" sz="14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Conservation Rangers</a:t>
            </a:r>
            <a:endParaRPr lang="en-US" sz="14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Natural Resource Steward</a:t>
            </a:r>
          </a:p>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Fair Market Travel Ambassadors</a:t>
            </a:r>
            <a:endParaRPr lang="en-US" sz="14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Conservation Concierges</a:t>
            </a:r>
          </a:p>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Sustainable Fitness (K-12)</a:t>
            </a: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p:txBody>
      </p:sp>
      <p:pic>
        <p:nvPicPr>
          <p:cNvPr id="220" name="Google Shape;220;p14"/>
          <p:cNvPicPr preferRelativeResize="0"/>
          <p:nvPr/>
        </p:nvPicPr>
        <p:blipFill rotWithShape="1">
          <a:blip r:embed="rId3">
            <a:alphaModFix/>
          </a:blip>
          <a:srcRect/>
          <a:stretch/>
        </p:blipFill>
        <p:spPr>
          <a:xfrm>
            <a:off x="7895825" y="6135650"/>
            <a:ext cx="1092500" cy="574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1467</Words>
  <Application>Microsoft Office PowerPoint</Application>
  <PresentationFormat>On-screen Show (4:3)</PresentationFormat>
  <Paragraphs>163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inherit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TriNomic hosting demonstrated by Sustain Tahoe</vt:lpstr>
      <vt:lpstr>PowerPoint Presentation</vt:lpstr>
      <vt:lpstr>Potential Career Paths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in a climate emergency</dc:title>
  <dc:creator>Jacquie Chandler</dc:creator>
  <cp:lastModifiedBy>Jacquie Chandler</cp:lastModifiedBy>
  <cp:revision>569</cp:revision>
  <cp:lastPrinted>2022-02-07T22:27:32Z</cp:lastPrinted>
  <dcterms:created xsi:type="dcterms:W3CDTF">2021-04-26T20:25:24Z</dcterms:created>
  <dcterms:modified xsi:type="dcterms:W3CDTF">2022-02-07T22:29:42Z</dcterms:modified>
</cp:coreProperties>
</file>